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78" r:id="rId3"/>
    <p:sldId id="270" r:id="rId4"/>
    <p:sldId id="281" r:id="rId5"/>
    <p:sldId id="272" r:id="rId6"/>
    <p:sldId id="273" r:id="rId7"/>
    <p:sldId id="274" r:id="rId8"/>
    <p:sldId id="275" r:id="rId9"/>
    <p:sldId id="282" r:id="rId10"/>
    <p:sldId id="277" r:id="rId11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57"/>
  </p:normalViewPr>
  <p:slideViewPr>
    <p:cSldViewPr snapToGrid="0">
      <p:cViewPr varScale="1">
        <p:scale>
          <a:sx n="102" d="100"/>
          <a:sy n="102" d="100"/>
        </p:scale>
        <p:origin x="8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s-MX"/>
  <c:roundedCorners val="1"/>
  <c:style val="2"/>
  <c:chart>
    <c:title>
      <c:tx>
        <c:rich>
          <a:bodyPr/>
          <a:lstStyle/>
          <a:p>
            <a:pPr>
              <a:defRPr sz="1600" b="1">
                <a:solidFill>
                  <a:srgbClr val="1E4E79"/>
                </a:solidFill>
              </a:defRPr>
            </a:pPr>
            <a:r>
              <a:rPr lang="es-MX" sz="1600" b="1"/>
              <a:t>Cirugías de catarata al año en Guanajuato</a:t>
            </a:r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v>Cirugías por año</c:v>
          </c:tx>
          <c:invertIfNegative val="1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s-MX"/>
              </a:p>
            </c:txPr>
            <c:showLegendKey val="0"/>
            <c:showVal val="1"/>
            <c:showCatName val="0"/>
            <c:showSerName val="0"/>
            <c:showPercent val="0"/>
            <c:showBubbleSize val="1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Lit>
              <c:ptCount val="3"/>
              <c:pt idx="0">
                <c:v>Promedio anual de jornadas estatales (2016–2025)</c:v>
              </c:pt>
              <c:pt idx="1">
                <c:v>Jornadas estatales 2025</c:v>
              </c:pt>
              <c:pt idx="2">
                <c:v>Proyecto Visión D-4140 (12 meses)</c:v>
              </c:pt>
            </c:strLit>
          </c:cat>
          <c:val>
            <c:numLit>
              <c:formatCode>#,##0</c:formatCode>
              <c:ptCount val="3"/>
              <c:pt idx="0">
                <c:v>408</c:v>
              </c:pt>
              <c:pt idx="1">
                <c:v>1369</c:v>
              </c:pt>
              <c:pt idx="2">
                <c:v>450</c:v>
              </c:pt>
            </c:numLit>
          </c:val>
          <c:extLst>
            <c:ext xmlns:c16="http://schemas.microsoft.com/office/drawing/2014/chart" uri="{C3380CC4-5D6E-409C-BE32-E72D297353CC}">
              <c16:uniqueId val="{00000000-60E5-E04B-B850-78D884073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axId val="1"/>
        <c:axId val="2"/>
      </c:barChart>
      <c:catAx>
        <c:axId val="1"/>
        <c:scaling>
          <c:orientation val="maxMin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s-MX"/>
          </a:p>
        </c:txPr>
        <c:crossAx val="2"/>
        <c:crosses val="autoZero"/>
        <c:auto val="1"/>
        <c:lblAlgn val="ctr"/>
        <c:lblOffset val="100"/>
        <c:noMultiLvlLbl val="1"/>
      </c:catAx>
      <c:valAx>
        <c:axId val="2"/>
        <c:scaling>
          <c:orientation val="minMax"/>
          <c:max val="1600"/>
          <c:min val="0"/>
        </c:scaling>
        <c:delete val="0"/>
        <c:axPos val="t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MX"/>
          </a:p>
        </c:txPr>
        <c:crossAx val="1"/>
        <c:crosses val="autoZero"/>
        <c:crossBetween val="between"/>
        <c:majorUnit val="400"/>
        <c:minorUnit val="400"/>
      </c:valAx>
    </c:plotArea>
    <c:plotVisOnly val="1"/>
    <c:dispBlanksAs val="zero"/>
    <c:showDLblsOverMax val="1"/>
  </c:chart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A3B1A-F2DB-8E0E-EE4F-C68C1873D3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C24A06-A6C9-AF80-31F3-447C89B8A1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0BB0EB-C02E-BDEA-902C-0F5039DAF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EBB0986-8685-B9F7-51DD-03B9E642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7784F7-920C-4DAF-6C96-33BCE66C2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14260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FA751C-4CE1-5C65-EF1B-BCED7F7F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1991FF5-176D-E42D-1125-96368DA2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2D707C-8E0C-4585-6813-BC189CBA8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FC67CE-5962-6A69-E3D0-ECEBE7020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D07B8-C010-A0DD-9752-898BCC3EC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81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553C203-EB35-DD3B-DE41-A531034352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1C5D13C-7FCA-5A22-2667-2F6B951EA1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111034-2184-1730-238E-7B4C68754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C978EF-9966-95D2-A09D-1054EB4EF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51DD4B-EFEB-F8AF-CDE3-0A5B3835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87324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E35E35-59DC-6C98-34FD-90F23D7B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04BC78-5045-399C-48B7-2EEDF4E68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18455-E716-8F22-F6D9-AE05F52CD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87CE0B-A0B1-0F4F-6B5A-874AD4D19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9A107F-E5D6-0E8B-F546-F1D2A9F7B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4582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10AAC0-1832-9F40-DA3B-F154D6FE3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41AFF29-E0A0-B945-45A1-62F2BD637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280035-F8DD-270C-3CB8-2396553A6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64CBDC-D8C5-6CB5-782A-E298614A8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619B2C-01B4-5DC7-83E5-70E0681A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216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A9043B-EC85-00F0-B42E-79DE70D5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501215-FE87-1B09-6F36-0049CEB71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C6D5ECE-178C-35FA-742A-B214EB6B23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7EA51C-E3C4-1B59-D65B-2C75EE7AC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9921993-62EA-45CB-51F9-A0C78F9F6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69D71A-E117-73B0-EB08-DC8666AAA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76952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CAD7EC-39BF-E9AE-2263-E65847229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6FB2AC-FF74-14BE-5BCB-67E199819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CFBFA2-2FF1-B7EF-F285-7093AB0C05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0AE61E2-1548-A7C2-6C75-835A5AD69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696BCC6-D8BA-6027-7D26-8EDBAB7C9B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069E703-AA3A-DA07-3942-8774BFA58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2053432-5475-8D69-B5DA-58F50E1C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BCD98A1-2A05-5D6C-7A7E-380D30488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4796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F47BE8-7792-48A4-9F1C-CEB0BB33C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F0BFB5-E84A-1279-7619-539A80C28D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3C0373-155E-AACA-56B4-874E6C38F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DCA31D-2D5E-5F74-9486-6AFAC53A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81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AE3480F-F85C-D2D8-6B1A-F4AEDF874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343DFCC-88C4-CD3A-4CAD-E6A00EB36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338FCA0-6CFE-BAF7-A795-C6265437B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607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6EC558-6CB9-9983-3130-6347123A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35BFAF-CAAA-1A6B-618F-073B9B7AD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FFAC5B-FCD0-C2B1-4708-C6BC6FA44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636CB6C-74A2-F0F4-36A2-4ED1FE216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5C817B6-AAA6-01D3-8D8A-FA87E3FED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63E2E70-CFB1-A129-CD02-C810C38E2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6292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D3BB3F-4B19-0F51-50F7-BA8F6E3CF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6C9758F-38D8-48FA-87A1-01B6824A1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15EAF55-FEFB-F59D-B351-C8A941536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B4363C-F567-47BA-6F30-84DBFC7C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D48FAC7-3B01-74A3-DC29-C721B98F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D964C02-B243-BEDB-45D1-C54D7665F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1688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421A92-EE11-1235-9C9C-9D7A16EBB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A9AF75-E06F-D9DA-B7ED-87D7F8E1AD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6624E2-E094-3EFA-2938-CDD79D3D6A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AE8E58-ED20-C744-9968-4DB248DB9E4F}" type="datetimeFigureOut">
              <a:rPr lang="es-MX" smtClean="0"/>
              <a:t>31/07/26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D021E5-3DFB-498F-CD04-A2C9F081A7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3FAAA8-1ECD-9169-82FD-494CA5C171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835120-8726-4B49-907E-5B972F6BA9EC}" type="slidenum">
              <a:rPr lang="es-MX" smtClean="0"/>
              <a:t>‹Nº›</a:t>
            </a:fld>
            <a:endParaRPr lang="es-MX"/>
          </a:p>
        </p:txBody>
      </p:sp>
      <p:grpSp>
        <p:nvGrpSpPr>
          <p:cNvPr id="900" name="Deco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01" name="BarraSuperior"/>
            <p:cNvSpPr/>
            <p:nvPr/>
          </p:nvSpPr>
          <p:spPr>
            <a:xfrm>
              <a:off x="0" y="0"/>
              <a:ext cx="12192000" cy="76200"/>
            </a:xfrm>
            <a:prstGeom prst="rect">
              <a:avLst/>
            </a:prstGeom>
            <a:solidFill>
              <a:srgbClr val="1E4E79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02" name="AcentoOro"/>
            <p:cNvSpPr/>
            <p:nvPr/>
          </p:nvSpPr>
          <p:spPr>
            <a:xfrm>
              <a:off x="0" y="76200"/>
              <a:ext cx="3048000" cy="38100"/>
            </a:xfrm>
            <a:prstGeom prst="rect">
              <a:avLst/>
            </a:prstGeom>
            <a:solidFill>
              <a:srgbClr val="D4A017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  <p:sp>
          <p:nvSpPr>
            <p:cNvPr id="903" name="BarraInferior"/>
            <p:cNvSpPr/>
            <p:nvPr/>
          </p:nvSpPr>
          <p:spPr>
            <a:xfrm>
              <a:off x="0" y="6819900"/>
              <a:ext cx="12192000" cy="38100"/>
            </a:xfrm>
            <a:prstGeom prst="rect">
              <a:avLst/>
            </a:prstGeom>
            <a:solidFill>
              <a:srgbClr val="D2DBE4"/>
            </a:solidFill>
            <a:ln>
              <a:noFill/>
            </a:ln>
          </p:spPr>
          <p:txBody>
            <a:bodyPr/>
            <a:lstStyle/>
            <a:p>
              <a:endParaRPr lang="es-MX"/>
            </a:p>
          </p:txBody>
        </p:sp>
      </p:grpSp>
    </p:spTree>
    <p:extLst>
      <p:ext uri="{BB962C8B-B14F-4D97-AF65-F5344CB8AC3E}">
        <p14:creationId xmlns:p14="http://schemas.microsoft.com/office/powerpoint/2010/main" val="299600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E4E7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02A4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48CCF5-759F-BBDB-8802-2EE7DC9DE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800" y="1524000"/>
            <a:ext cx="9652000" cy="889000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s-MX" sz="4400" b="1" dirty="0">
                <a:solidFill>
                  <a:srgbClr val="1E4E79"/>
                </a:solidFill>
                <a:latin typeface="Georgia"/>
              </a:rPr>
              <a:t>Visión Distrito 4140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F4028E-3E50-54F2-7462-0B22C38DD8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800" y="2717800"/>
            <a:ext cx="8890000" cy="1219200"/>
          </a:xfrm>
        </p:spPr>
        <p:txBody>
          <a:bodyPr/>
          <a:lstStyle/>
          <a:p>
            <a:pPr algn="l">
              <a:buNone/>
            </a:pPr>
            <a:r>
              <a:rPr lang="es-MX" sz="2200" dirty="0">
                <a:solidFill>
                  <a:srgbClr val="102A43"/>
                </a:solidFill>
              </a:rPr>
              <a:t>Programa integral de cirugías de catarata para población vulnerable del estado de Guanajuato, México</a:t>
            </a:r>
          </a:p>
          <a:p>
            <a:pPr algn="l">
              <a:buNone/>
            </a:pPr>
            <a:r>
              <a:rPr lang="es-MX" sz="1600" b="1" dirty="0">
                <a:solidFill>
                  <a:srgbClr val="D4A017"/>
                </a:solidFill>
              </a:rPr>
              <a:t>Área de interés: Prevención y Tratamiento de Enfermedades</a:t>
            </a:r>
          </a:p>
        </p:txBody>
      </p:sp>
      <p:sp>
        <p:nvSpPr>
          <p:cNvPr id="910" name="BandaInferior"/>
          <p:cNvSpPr/>
          <p:nvPr/>
        </p:nvSpPr>
        <p:spPr>
          <a:xfrm>
            <a:off x="0" y="5130800"/>
            <a:ext cx="12192000" cy="17272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911" name="ReglaOro"/>
          <p:cNvSpPr/>
          <p:nvPr/>
        </p:nvSpPr>
        <p:spPr>
          <a:xfrm>
            <a:off x="812800" y="2489200"/>
            <a:ext cx="1524000" cy="635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912" name="Kicker"/>
          <p:cNvSpPr txBox="1"/>
          <p:nvPr/>
        </p:nvSpPr>
        <p:spPr>
          <a:xfrm>
            <a:off x="812800" y="965200"/>
            <a:ext cx="9652000" cy="355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500" b="1" spc="300" dirty="0">
                <a:solidFill>
                  <a:srgbClr val="D4A017"/>
                </a:solidFill>
              </a:rPr>
              <a:t>PROYECTO DE SUBVENCIÓN GLOBAL · LA FUNDACIÓN ROTARIA</a:t>
            </a:r>
          </a:p>
        </p:txBody>
      </p:sp>
      <p:sp>
        <p:nvSpPr>
          <p:cNvPr id="920" name="Pie0"/>
          <p:cNvSpPr txBox="1"/>
          <p:nvPr/>
        </p:nvSpPr>
        <p:spPr>
          <a:xfrm>
            <a:off x="812800" y="5537200"/>
            <a:ext cx="3352800" cy="1016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400" b="1" spc="200" dirty="0">
                <a:solidFill>
                  <a:srgbClr val="D4A017"/>
                </a:solidFill>
              </a:rPr>
              <a:t>CLUB ANFITRIÓN</a:t>
            </a:r>
          </a:p>
          <a:p>
            <a:pPr algn="l">
              <a:buNone/>
            </a:pPr>
            <a:r>
              <a:rPr lang="es-MX" sz="1600" dirty="0">
                <a:solidFill>
                  <a:srgbClr val="FFFFFF"/>
                </a:solidFill>
              </a:rPr>
              <a:t>Rotary Club de León — Distrito 4140</a:t>
            </a:r>
          </a:p>
        </p:txBody>
      </p:sp>
      <p:sp>
        <p:nvSpPr>
          <p:cNvPr id="921" name="Pie1"/>
          <p:cNvSpPr txBox="1"/>
          <p:nvPr/>
        </p:nvSpPr>
        <p:spPr>
          <a:xfrm>
            <a:off x="4470400" y="5537200"/>
            <a:ext cx="3352800" cy="1016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400" b="1" spc="200" dirty="0">
                <a:solidFill>
                  <a:srgbClr val="D4A017"/>
                </a:solidFill>
              </a:rPr>
              <a:t>ENTIDAD COOPERANTE</a:t>
            </a:r>
          </a:p>
          <a:p>
            <a:pPr algn="l">
              <a:buNone/>
            </a:pPr>
            <a:r>
              <a:rPr lang="es-MX" sz="1600" dirty="0">
                <a:solidFill>
                  <a:srgbClr val="FFFFFF"/>
                </a:solidFill>
              </a:rPr>
              <a:t>Fundación Veamos México</a:t>
            </a:r>
          </a:p>
        </p:txBody>
      </p:sp>
      <p:sp>
        <p:nvSpPr>
          <p:cNvPr id="922" name="Pie2"/>
          <p:cNvSpPr txBox="1"/>
          <p:nvPr/>
        </p:nvSpPr>
        <p:spPr>
          <a:xfrm>
            <a:off x="8128000" y="5537200"/>
            <a:ext cx="3352800" cy="1016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400" b="1" spc="200" dirty="0">
                <a:solidFill>
                  <a:srgbClr val="D4A017"/>
                </a:solidFill>
              </a:rPr>
              <a:t>DURACIÓN</a:t>
            </a:r>
          </a:p>
          <a:p>
            <a:pPr algn="l">
              <a:buNone/>
            </a:pPr>
            <a:r>
              <a:rPr lang="es-MX" sz="1600" dirty="0">
                <a:solidFill>
                  <a:srgbClr val="FFFFFF"/>
                </a:solidFill>
              </a:rPr>
              <a:t>12 meses · Año rotario 2026–2027</a:t>
            </a:r>
          </a:p>
        </p:txBody>
      </p:sp>
      <p:sp>
        <p:nvSpPr>
          <p:cNvPr id="930" name="R930"/>
          <p:cNvSpPr/>
          <p:nvPr/>
        </p:nvSpPr>
        <p:spPr>
          <a:xfrm>
            <a:off x="812800" y="4038600"/>
            <a:ext cx="38100" cy="5588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940" name="KPI0"/>
          <p:cNvSpPr txBox="1"/>
          <p:nvPr/>
        </p:nvSpPr>
        <p:spPr>
          <a:xfrm>
            <a:off x="1016000" y="4038600"/>
            <a:ext cx="3175000" cy="10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600" b="1" dirty="0">
                <a:solidFill>
                  <a:srgbClr val="1E4E79"/>
                </a:solidFill>
                <a:latin typeface="Georgia"/>
              </a:rPr>
              <a:t>450</a:t>
            </a:r>
          </a:p>
          <a:p>
            <a:pPr algn="l">
              <a:buNone/>
            </a:pPr>
            <a:r>
              <a:rPr lang="es-MX" sz="1500" dirty="0">
                <a:solidFill>
                  <a:srgbClr val="102A43"/>
                </a:solidFill>
              </a:rPr>
              <a:t>cirugías de catarata gratuitas</a:t>
            </a:r>
          </a:p>
        </p:txBody>
      </p:sp>
      <p:sp>
        <p:nvSpPr>
          <p:cNvPr id="931" name="R931"/>
          <p:cNvSpPr/>
          <p:nvPr/>
        </p:nvSpPr>
        <p:spPr>
          <a:xfrm>
            <a:off x="4470400" y="4038600"/>
            <a:ext cx="38100" cy="5588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941" name="KPI1"/>
          <p:cNvSpPr txBox="1"/>
          <p:nvPr/>
        </p:nvSpPr>
        <p:spPr>
          <a:xfrm>
            <a:off x="4673600" y="4038600"/>
            <a:ext cx="3175000" cy="10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600" b="1" dirty="0">
                <a:solidFill>
                  <a:srgbClr val="1E4E79"/>
                </a:solidFill>
                <a:latin typeface="Georgia"/>
              </a:rPr>
              <a:t>1,500</a:t>
            </a:r>
          </a:p>
          <a:p>
            <a:pPr algn="l">
              <a:buNone/>
            </a:pPr>
            <a:r>
              <a:rPr lang="es-MX" sz="1500" dirty="0">
                <a:solidFill>
                  <a:srgbClr val="102A43"/>
                </a:solidFill>
              </a:rPr>
              <a:t>tamizajes oftalmológicos</a:t>
            </a:r>
          </a:p>
        </p:txBody>
      </p:sp>
      <p:sp>
        <p:nvSpPr>
          <p:cNvPr id="932" name="R932"/>
          <p:cNvSpPr/>
          <p:nvPr/>
        </p:nvSpPr>
        <p:spPr>
          <a:xfrm>
            <a:off x="8128000" y="4038600"/>
            <a:ext cx="38100" cy="5588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942" name="KPI2"/>
          <p:cNvSpPr txBox="1"/>
          <p:nvPr/>
        </p:nvSpPr>
        <p:spPr>
          <a:xfrm>
            <a:off x="8331200" y="4038600"/>
            <a:ext cx="3175000" cy="1016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600" b="1" dirty="0">
                <a:solidFill>
                  <a:srgbClr val="1E4E79"/>
                </a:solidFill>
                <a:latin typeface="Georgia"/>
              </a:rPr>
              <a:t>USD $414,000</a:t>
            </a:r>
          </a:p>
          <a:p>
            <a:pPr algn="l">
              <a:buNone/>
            </a:pPr>
            <a:r>
              <a:rPr lang="es-MX" sz="1500" dirty="0">
                <a:solidFill>
                  <a:srgbClr val="102A43"/>
                </a:solidFill>
              </a:rPr>
              <a:t>aporte solicitado a TRF</a:t>
            </a:r>
          </a:p>
        </p:txBody>
      </p:sp>
    </p:spTree>
    <p:extLst>
      <p:ext uri="{BB962C8B-B14F-4D97-AF65-F5344CB8AC3E}">
        <p14:creationId xmlns:p14="http://schemas.microsoft.com/office/powerpoint/2010/main" val="1376813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DE8C63-0CF6-5B3C-3F56-45A2EA79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Presupuesto, gobernanza y sostenibilidad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01" name="R801"/>
          <p:cNvSpPr/>
          <p:nvPr/>
        </p:nvSpPr>
        <p:spPr>
          <a:xfrm>
            <a:off x="812800" y="1422400"/>
            <a:ext cx="10566400" cy="9144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0" name="T810"/>
          <p:cNvSpPr txBox="1"/>
          <p:nvPr/>
        </p:nvSpPr>
        <p:spPr>
          <a:xfrm>
            <a:off x="1117600" y="1600200"/>
            <a:ext cx="3200400" cy="635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USD $414,000</a:t>
            </a:r>
          </a:p>
          <a:p>
            <a:pPr algn="l">
              <a:buNone/>
            </a:pPr>
            <a:r>
              <a:rPr lang="es-MX" sz="1400" dirty="0">
                <a:solidFill>
                  <a:srgbClr val="FFFFFF"/>
                </a:solidFill>
              </a:rPr>
              <a:t>Presupuesto total del proyecto</a:t>
            </a:r>
          </a:p>
        </p:txBody>
      </p:sp>
      <p:sp>
        <p:nvSpPr>
          <p:cNvPr id="811" name="T811"/>
          <p:cNvSpPr txBox="1"/>
          <p:nvPr/>
        </p:nvSpPr>
        <p:spPr>
          <a:xfrm>
            <a:off x="4572000" y="1600200"/>
            <a:ext cx="3200400" cy="635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USD $920</a:t>
            </a:r>
          </a:p>
          <a:p>
            <a:pPr algn="l">
              <a:buNone/>
            </a:pPr>
            <a:r>
              <a:rPr lang="es-MX" sz="1400" dirty="0">
                <a:solidFill>
                  <a:srgbClr val="FFFFFF"/>
                </a:solidFill>
              </a:rPr>
              <a:t>Costo unitario por cirugía integral</a:t>
            </a:r>
          </a:p>
        </p:txBody>
      </p:sp>
      <p:sp>
        <p:nvSpPr>
          <p:cNvPr id="812" name="T812"/>
          <p:cNvSpPr txBox="1"/>
          <p:nvPr/>
        </p:nvSpPr>
        <p:spPr>
          <a:xfrm>
            <a:off x="8026400" y="1600200"/>
            <a:ext cx="3200400" cy="635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90 % / 10 %</a:t>
            </a:r>
          </a:p>
          <a:p>
            <a:pPr algn="l">
              <a:buNone/>
            </a:pPr>
            <a:r>
              <a:rPr lang="es-MX" sz="1400" dirty="0">
                <a:solidFill>
                  <a:srgbClr val="FFFFFF"/>
                </a:solidFill>
              </a:rPr>
              <a:t>Fondo Mundial TRF / aporte en especie</a:t>
            </a:r>
          </a:p>
        </p:txBody>
      </p:sp>
      <p:sp>
        <p:nvSpPr>
          <p:cNvPr id="830" name="R830"/>
          <p:cNvSpPr/>
          <p:nvPr/>
        </p:nvSpPr>
        <p:spPr>
          <a:xfrm>
            <a:off x="812800" y="2540000"/>
            <a:ext cx="3352800" cy="34544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40" name="R840"/>
          <p:cNvSpPr/>
          <p:nvPr/>
        </p:nvSpPr>
        <p:spPr>
          <a:xfrm>
            <a:off x="812800" y="2540000"/>
            <a:ext cx="3352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0" name="T850"/>
          <p:cNvSpPr txBox="1"/>
          <p:nvPr/>
        </p:nvSpPr>
        <p:spPr>
          <a:xfrm>
            <a:off x="1041400" y="2768600"/>
            <a:ext cx="2895600" cy="3124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700" b="1" spc="150" dirty="0">
                <a:solidFill>
                  <a:srgbClr val="1E4E79"/>
                </a:solidFill>
                <a:latin typeface="Georgia"/>
              </a:rPr>
              <a:t>PRESUPUESTO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450 paquetes quirúrgicos integrales a USD $920 ($16,000 MXN) cada uno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Incluye lente intraocular, insumos, honorarios, transporte, alimentación y medicamento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Promoción y monitoreo cubiertos como aporte en especie de Rotary y FVM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Auditoría financiera externa al cierre</a:t>
            </a:r>
          </a:p>
        </p:txBody>
      </p:sp>
      <p:sp>
        <p:nvSpPr>
          <p:cNvPr id="831" name="R831"/>
          <p:cNvSpPr/>
          <p:nvPr/>
        </p:nvSpPr>
        <p:spPr>
          <a:xfrm>
            <a:off x="4419600" y="2540000"/>
            <a:ext cx="3352800" cy="34544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41" name="R841"/>
          <p:cNvSpPr/>
          <p:nvPr/>
        </p:nvSpPr>
        <p:spPr>
          <a:xfrm>
            <a:off x="4419600" y="2540000"/>
            <a:ext cx="3352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1" name="T851"/>
          <p:cNvSpPr txBox="1"/>
          <p:nvPr/>
        </p:nvSpPr>
        <p:spPr>
          <a:xfrm>
            <a:off x="4648200" y="2768600"/>
            <a:ext cx="2895600" cy="3124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700" b="1" spc="150" dirty="0">
                <a:solidFill>
                  <a:srgbClr val="1E4E79"/>
                </a:solidFill>
                <a:latin typeface="Georgia"/>
              </a:rPr>
              <a:t>GOBERNANZA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Comité ejecutivo: 3 rotarios anfitriones, 3 internacionales y 2 representantes de FVM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Comités de finanzas, monitoreo y evaluación, enlace operativo y comunicación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Participación rotaria en campo: jornadas, visitas y acompañamiento a pacientes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Reuniones mensuales de seguimiento de avances</a:t>
            </a:r>
          </a:p>
        </p:txBody>
      </p:sp>
      <p:sp>
        <p:nvSpPr>
          <p:cNvPr id="832" name="R832"/>
          <p:cNvSpPr/>
          <p:nvPr/>
        </p:nvSpPr>
        <p:spPr>
          <a:xfrm>
            <a:off x="8026400" y="2540000"/>
            <a:ext cx="3352800" cy="34544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42" name="R842"/>
          <p:cNvSpPr/>
          <p:nvPr/>
        </p:nvSpPr>
        <p:spPr>
          <a:xfrm>
            <a:off x="8026400" y="2540000"/>
            <a:ext cx="3352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2" name="T852"/>
          <p:cNvSpPr txBox="1"/>
          <p:nvPr/>
        </p:nvSpPr>
        <p:spPr>
          <a:xfrm>
            <a:off x="8255000" y="2768600"/>
            <a:ext cx="2895600" cy="3124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700" b="1" spc="150" dirty="0">
                <a:solidFill>
                  <a:srgbClr val="1E4E79"/>
                </a:solidFill>
                <a:latin typeface="Georgia"/>
              </a:rPr>
              <a:t>SOSTENIBILIDAD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Operación continua de FVM con infraestructura y personal propios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Transferencia de capacidades y protocolos de M&amp;E al sistema clínico de FVM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Modelo de cobro recuperable parcial con cuotas escalonadas</a:t>
            </a:r>
          </a:p>
          <a:p>
            <a:pPr marL="200025" indent="-200025">
              <a:lnSpc>
                <a:spcPts val="175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Vinculación con DIF municipales y compromiso del Rotary Club de León</a:t>
            </a:r>
          </a:p>
        </p:txBody>
      </p:sp>
      <p:sp>
        <p:nvSpPr>
          <p:cNvPr id="870" name="T870"/>
          <p:cNvSpPr txBox="1"/>
          <p:nvPr/>
        </p:nvSpPr>
        <p:spPr>
          <a:xfrm>
            <a:off x="812800" y="6172200"/>
            <a:ext cx="10566400" cy="330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i="1" dirty="0">
                <a:solidFill>
                  <a:srgbClr val="1E4E79"/>
                </a:solidFill>
              </a:rPr>
              <a:t>Tipo de cambio operativo: 1 USD = 17.39 MXN (28/04/2026).</a:t>
            </a:r>
          </a:p>
        </p:txBody>
      </p:sp>
    </p:spTree>
    <p:extLst>
      <p:ext uri="{BB962C8B-B14F-4D97-AF65-F5344CB8AC3E}">
        <p14:creationId xmlns:p14="http://schemas.microsoft.com/office/powerpoint/2010/main" val="1816387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24A9A-5EE7-F3D6-8C94-A5E46A40B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Resumen ejecutivo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0" name="R810"/>
          <p:cNvSpPr/>
          <p:nvPr/>
        </p:nvSpPr>
        <p:spPr>
          <a:xfrm>
            <a:off x="812800" y="1574800"/>
            <a:ext cx="2565400" cy="1320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0" name="R820"/>
          <p:cNvSpPr/>
          <p:nvPr/>
        </p:nvSpPr>
        <p:spPr>
          <a:xfrm>
            <a:off x="812800" y="15748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0" name="T830"/>
          <p:cNvSpPr txBox="1"/>
          <p:nvPr/>
        </p:nvSpPr>
        <p:spPr>
          <a:xfrm>
            <a:off x="1016000" y="1803400"/>
            <a:ext cx="2159000" cy="965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400" b="1" dirty="0">
                <a:solidFill>
                  <a:srgbClr val="1E4E79"/>
                </a:solidFill>
                <a:latin typeface="Georgia"/>
              </a:rPr>
              <a:t>450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cirugías de catarata</a:t>
            </a:r>
          </a:p>
        </p:txBody>
      </p:sp>
      <p:sp>
        <p:nvSpPr>
          <p:cNvPr id="811" name="R811"/>
          <p:cNvSpPr/>
          <p:nvPr/>
        </p:nvSpPr>
        <p:spPr>
          <a:xfrm>
            <a:off x="3479800" y="1574800"/>
            <a:ext cx="2565400" cy="1320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1" name="R821"/>
          <p:cNvSpPr/>
          <p:nvPr/>
        </p:nvSpPr>
        <p:spPr>
          <a:xfrm>
            <a:off x="3479800" y="15748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1" name="T831"/>
          <p:cNvSpPr txBox="1"/>
          <p:nvPr/>
        </p:nvSpPr>
        <p:spPr>
          <a:xfrm>
            <a:off x="3683000" y="1803400"/>
            <a:ext cx="2159000" cy="965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400" b="1" dirty="0">
                <a:solidFill>
                  <a:srgbClr val="1E4E79"/>
                </a:solidFill>
                <a:latin typeface="Georgia"/>
              </a:rPr>
              <a:t>12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meses de ejecución</a:t>
            </a:r>
          </a:p>
        </p:txBody>
      </p:sp>
      <p:sp>
        <p:nvSpPr>
          <p:cNvPr id="812" name="R812"/>
          <p:cNvSpPr/>
          <p:nvPr/>
        </p:nvSpPr>
        <p:spPr>
          <a:xfrm>
            <a:off x="6146800" y="1574800"/>
            <a:ext cx="2565400" cy="1320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2" name="R822"/>
          <p:cNvSpPr/>
          <p:nvPr/>
        </p:nvSpPr>
        <p:spPr>
          <a:xfrm>
            <a:off x="6146800" y="15748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2" name="T832"/>
          <p:cNvSpPr txBox="1"/>
          <p:nvPr/>
        </p:nvSpPr>
        <p:spPr>
          <a:xfrm>
            <a:off x="6350000" y="1803400"/>
            <a:ext cx="2159000" cy="965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400" b="1" dirty="0">
                <a:solidFill>
                  <a:srgbClr val="1E4E79"/>
                </a:solidFill>
                <a:latin typeface="Georgia"/>
              </a:rPr>
              <a:t>$414,000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USD del Fondo Mundial</a:t>
            </a:r>
          </a:p>
        </p:txBody>
      </p:sp>
      <p:sp>
        <p:nvSpPr>
          <p:cNvPr id="813" name="R813"/>
          <p:cNvSpPr/>
          <p:nvPr/>
        </p:nvSpPr>
        <p:spPr>
          <a:xfrm>
            <a:off x="8813800" y="1574800"/>
            <a:ext cx="2565400" cy="1320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3" name="R823"/>
          <p:cNvSpPr/>
          <p:nvPr/>
        </p:nvSpPr>
        <p:spPr>
          <a:xfrm>
            <a:off x="8813800" y="15748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3" name="T833"/>
          <p:cNvSpPr txBox="1"/>
          <p:nvPr/>
        </p:nvSpPr>
        <p:spPr>
          <a:xfrm>
            <a:off x="9017000" y="1803400"/>
            <a:ext cx="2159000" cy="965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400" b="1" dirty="0">
                <a:solidFill>
                  <a:srgbClr val="1E4E79"/>
                </a:solidFill>
                <a:latin typeface="Georgia"/>
              </a:rPr>
              <a:t>30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comunidades objetivo</a:t>
            </a:r>
          </a:p>
        </p:txBody>
      </p:sp>
      <p:sp>
        <p:nvSpPr>
          <p:cNvPr id="850" name="R850"/>
          <p:cNvSpPr/>
          <p:nvPr/>
        </p:nvSpPr>
        <p:spPr>
          <a:xfrm>
            <a:off x="812800" y="3352800"/>
            <a:ext cx="50800" cy="6604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0" name="T860"/>
          <p:cNvSpPr txBox="1"/>
          <p:nvPr/>
        </p:nvSpPr>
        <p:spPr>
          <a:xfrm>
            <a:off x="1066800" y="3276600"/>
            <a:ext cx="103124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600" b="1" dirty="0">
                <a:solidFill>
                  <a:srgbClr val="1E4E79"/>
                </a:solidFill>
              </a:rPr>
              <a:t>Propósito · </a:t>
            </a:r>
            <a:r>
              <a:rPr lang="es-MX" sz="1600" dirty="0">
                <a:solidFill>
                  <a:srgbClr val="102A43"/>
                </a:solidFill>
              </a:rPr>
              <a:t>Reducir la ceguera reversible por catarata en población vulnerable de Guanajuato mediante un modelo integral de atención gratuita.</a:t>
            </a:r>
          </a:p>
        </p:txBody>
      </p:sp>
      <p:sp>
        <p:nvSpPr>
          <p:cNvPr id="851" name="R851"/>
          <p:cNvSpPr/>
          <p:nvPr/>
        </p:nvSpPr>
        <p:spPr>
          <a:xfrm>
            <a:off x="812800" y="4165600"/>
            <a:ext cx="50800" cy="6604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1" name="T861"/>
          <p:cNvSpPr txBox="1"/>
          <p:nvPr/>
        </p:nvSpPr>
        <p:spPr>
          <a:xfrm>
            <a:off x="1066800" y="4089400"/>
            <a:ext cx="103124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600" b="1" dirty="0">
                <a:solidFill>
                  <a:srgbClr val="1E4E79"/>
                </a:solidFill>
              </a:rPr>
              <a:t>Alianza · </a:t>
            </a:r>
            <a:r>
              <a:rPr lang="es-MX" sz="1600" dirty="0">
                <a:solidFill>
                  <a:srgbClr val="102A43"/>
                </a:solidFill>
              </a:rPr>
              <a:t>Rotary Club de León (D-4140) como club anfitrión, un club internacional patrocinador y Fundación Veamos México como entidad cooperante.</a:t>
            </a:r>
          </a:p>
        </p:txBody>
      </p:sp>
      <p:sp>
        <p:nvSpPr>
          <p:cNvPr id="852" name="R852"/>
          <p:cNvSpPr/>
          <p:nvPr/>
        </p:nvSpPr>
        <p:spPr>
          <a:xfrm>
            <a:off x="812800" y="4978400"/>
            <a:ext cx="50800" cy="6604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2" name="T862"/>
          <p:cNvSpPr txBox="1"/>
          <p:nvPr/>
        </p:nvSpPr>
        <p:spPr>
          <a:xfrm>
            <a:off x="1066800" y="4902200"/>
            <a:ext cx="103124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600" b="1" dirty="0">
                <a:solidFill>
                  <a:srgbClr val="1E4E79"/>
                </a:solidFill>
              </a:rPr>
              <a:t>Alcance de la atención · </a:t>
            </a:r>
            <a:r>
              <a:rPr lang="es-MX" sz="1600" dirty="0">
                <a:solidFill>
                  <a:srgbClr val="102A43"/>
                </a:solidFill>
              </a:rPr>
              <a:t>Promoción comunitaria, tamizaje, cirugía por facoemulsificación con lente intraocular, transporte, alimentación, medicamento y seguimiento hasta el alta.</a:t>
            </a:r>
          </a:p>
        </p:txBody>
      </p:sp>
      <p:sp>
        <p:nvSpPr>
          <p:cNvPr id="853" name="R853"/>
          <p:cNvSpPr/>
          <p:nvPr/>
        </p:nvSpPr>
        <p:spPr>
          <a:xfrm>
            <a:off x="812800" y="5791200"/>
            <a:ext cx="50800" cy="6604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3" name="T863"/>
          <p:cNvSpPr txBox="1"/>
          <p:nvPr/>
        </p:nvSpPr>
        <p:spPr>
          <a:xfrm>
            <a:off x="1066800" y="5715000"/>
            <a:ext cx="103124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600" b="1" dirty="0">
                <a:solidFill>
                  <a:srgbClr val="1E4E79"/>
                </a:solidFill>
              </a:rPr>
              <a:t>Rendición de cuentas · </a:t>
            </a:r>
            <a:r>
              <a:rPr lang="es-MX" sz="1600" dirty="0">
                <a:solidFill>
                  <a:srgbClr val="102A43"/>
                </a:solidFill>
              </a:rPr>
              <a:t>Área de interés “Prevención y Tratamiento de Enfermedades”; informes intermedio (mes 6) y final (mes 12) con indicadores de impacto medibles.</a:t>
            </a:r>
          </a:p>
        </p:txBody>
      </p:sp>
    </p:spTree>
    <p:extLst>
      <p:ext uri="{BB962C8B-B14F-4D97-AF65-F5344CB8AC3E}">
        <p14:creationId xmlns:p14="http://schemas.microsoft.com/office/powerpoint/2010/main" val="1422530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8BB630-3E7F-9F6C-1D30-321F26E7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Descripción del problema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01" name="T801"/>
          <p:cNvSpPr txBox="1"/>
          <p:nvPr/>
        </p:nvSpPr>
        <p:spPr>
          <a:xfrm>
            <a:off x="812800" y="1371600"/>
            <a:ext cx="10566400" cy="3048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600" i="1" dirty="0">
                <a:solidFill>
                  <a:srgbClr val="102A43"/>
                </a:solidFill>
              </a:rPr>
              <a:t>La catarata es la principal causa mundial de ceguera reversible y su cobertura quirúrgica en México es insuficiente.</a:t>
            </a:r>
          </a:p>
        </p:txBody>
      </p:sp>
      <p:sp>
        <p:nvSpPr>
          <p:cNvPr id="810" name="R810"/>
          <p:cNvSpPr/>
          <p:nvPr/>
        </p:nvSpPr>
        <p:spPr>
          <a:xfrm>
            <a:off x="812800" y="1854200"/>
            <a:ext cx="5130800" cy="4191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1" name="R811"/>
          <p:cNvSpPr/>
          <p:nvPr/>
        </p:nvSpPr>
        <p:spPr>
          <a:xfrm>
            <a:off x="812800" y="1854200"/>
            <a:ext cx="5130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2" name="T812"/>
          <p:cNvSpPr txBox="1"/>
          <p:nvPr/>
        </p:nvSpPr>
        <p:spPr>
          <a:xfrm>
            <a:off x="1117600" y="2108200"/>
            <a:ext cx="4521200" cy="33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PANORAMA NACIONAL</a:t>
            </a:r>
          </a:p>
        </p:txBody>
      </p:sp>
      <p:sp>
        <p:nvSpPr>
          <p:cNvPr id="820" name="T820"/>
          <p:cNvSpPr txBox="1"/>
          <p:nvPr/>
        </p:nvSpPr>
        <p:spPr>
          <a:xfrm>
            <a:off x="1117600" y="26162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11.01 M  </a:t>
            </a:r>
            <a:r>
              <a:rPr lang="es-MX" sz="1500" dirty="0">
                <a:solidFill>
                  <a:srgbClr val="102A43"/>
                </a:solidFill>
              </a:rPr>
              <a:t>personas con ceguera o discapacidad visual en México (GBD)</a:t>
            </a:r>
          </a:p>
        </p:txBody>
      </p:sp>
      <p:sp>
        <p:nvSpPr>
          <p:cNvPr id="821" name="T821"/>
          <p:cNvSpPr txBox="1"/>
          <p:nvPr/>
        </p:nvSpPr>
        <p:spPr>
          <a:xfrm>
            <a:off x="1117600" y="34544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26.73 %  </a:t>
            </a:r>
            <a:r>
              <a:rPr lang="es-MX" sz="1500" dirty="0">
                <a:solidFill>
                  <a:srgbClr val="102A43"/>
                </a:solidFill>
              </a:rPr>
              <a:t>de los casos de ceguera son atribuibles a catarata</a:t>
            </a:r>
          </a:p>
        </p:txBody>
      </p:sp>
      <p:sp>
        <p:nvSpPr>
          <p:cNvPr id="822" name="T822"/>
          <p:cNvSpPr txBox="1"/>
          <p:nvPr/>
        </p:nvSpPr>
        <p:spPr>
          <a:xfrm>
            <a:off x="1117600" y="42926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≈140,000  </a:t>
            </a:r>
            <a:r>
              <a:rPr lang="es-MX" sz="1500" dirty="0">
                <a:solidFill>
                  <a:srgbClr val="102A43"/>
                </a:solidFill>
              </a:rPr>
              <a:t>casos nuevos de catarata cada año en el país</a:t>
            </a:r>
          </a:p>
        </p:txBody>
      </p:sp>
      <p:sp>
        <p:nvSpPr>
          <p:cNvPr id="823" name="T823"/>
          <p:cNvSpPr txBox="1"/>
          <p:nvPr/>
        </p:nvSpPr>
        <p:spPr>
          <a:xfrm>
            <a:off x="1117600" y="51308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2×  </a:t>
            </a:r>
            <a:r>
              <a:rPr lang="es-MX" sz="1500" dirty="0">
                <a:solidFill>
                  <a:srgbClr val="102A43"/>
                </a:solidFill>
              </a:rPr>
              <a:t>mayor riesgo de catarata en pacientes con diabetes</a:t>
            </a:r>
          </a:p>
        </p:txBody>
      </p:sp>
      <p:sp>
        <p:nvSpPr>
          <p:cNvPr id="860" name="R860"/>
          <p:cNvSpPr/>
          <p:nvPr/>
        </p:nvSpPr>
        <p:spPr>
          <a:xfrm>
            <a:off x="6248400" y="1854200"/>
            <a:ext cx="5130800" cy="4191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1" name="R861"/>
          <p:cNvSpPr/>
          <p:nvPr/>
        </p:nvSpPr>
        <p:spPr>
          <a:xfrm>
            <a:off x="6248400" y="1854200"/>
            <a:ext cx="5130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62" name="T862"/>
          <p:cNvSpPr txBox="1"/>
          <p:nvPr/>
        </p:nvSpPr>
        <p:spPr>
          <a:xfrm>
            <a:off x="6553200" y="2108200"/>
            <a:ext cx="4521200" cy="3302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SITUACIÓN EN GUANAJUATO</a:t>
            </a:r>
          </a:p>
        </p:txBody>
      </p:sp>
      <p:sp>
        <p:nvSpPr>
          <p:cNvPr id="870" name="T870"/>
          <p:cNvSpPr txBox="1"/>
          <p:nvPr/>
        </p:nvSpPr>
        <p:spPr>
          <a:xfrm>
            <a:off x="6553200" y="26162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300–350 mil  </a:t>
            </a:r>
            <a:r>
              <a:rPr lang="es-MX" sz="1500" dirty="0">
                <a:solidFill>
                  <a:srgbClr val="102A43"/>
                </a:solidFill>
              </a:rPr>
              <a:t>adultos mayores podrían padecer catarata</a:t>
            </a:r>
          </a:p>
        </p:txBody>
      </p:sp>
      <p:sp>
        <p:nvSpPr>
          <p:cNvPr id="871" name="T871"/>
          <p:cNvSpPr txBox="1"/>
          <p:nvPr/>
        </p:nvSpPr>
        <p:spPr>
          <a:xfrm>
            <a:off x="6553200" y="34544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4,080  </a:t>
            </a:r>
            <a:r>
              <a:rPr lang="es-MX" sz="1500" dirty="0">
                <a:solidFill>
                  <a:srgbClr val="102A43"/>
                </a:solidFill>
              </a:rPr>
              <a:t>cirugías en jornadas estatales en diez años</a:t>
            </a:r>
          </a:p>
        </p:txBody>
      </p:sp>
      <p:sp>
        <p:nvSpPr>
          <p:cNvPr id="872" name="T872"/>
          <p:cNvSpPr txBox="1"/>
          <p:nvPr/>
        </p:nvSpPr>
        <p:spPr>
          <a:xfrm>
            <a:off x="6553200" y="42926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1,369  </a:t>
            </a:r>
            <a:r>
              <a:rPr lang="es-MX" sz="1500" dirty="0">
                <a:solidFill>
                  <a:srgbClr val="102A43"/>
                </a:solidFill>
              </a:rPr>
              <a:t>pacientes atendidos por esta vía en 2025</a:t>
            </a:r>
          </a:p>
        </p:txBody>
      </p:sp>
      <p:sp>
        <p:nvSpPr>
          <p:cNvPr id="873" name="T873"/>
          <p:cNvSpPr txBox="1"/>
          <p:nvPr/>
        </p:nvSpPr>
        <p:spPr>
          <a:xfrm>
            <a:off x="6553200" y="5130800"/>
            <a:ext cx="4521200" cy="762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buNone/>
            </a:pPr>
            <a:r>
              <a:rPr lang="es-MX" sz="2000" b="1" dirty="0">
                <a:solidFill>
                  <a:srgbClr val="D4A017"/>
                </a:solidFill>
                <a:latin typeface="Georgia"/>
              </a:rPr>
              <a:t>&lt; 0.5 %  </a:t>
            </a:r>
            <a:r>
              <a:rPr lang="es-MX" sz="1500" dirty="0">
                <a:solidFill>
                  <a:srgbClr val="102A43"/>
                </a:solidFill>
              </a:rPr>
              <a:t>de la demanda potencial cubierta cada año</a:t>
            </a:r>
          </a:p>
        </p:txBody>
      </p:sp>
    </p:spTree>
    <p:extLst>
      <p:ext uri="{BB962C8B-B14F-4D97-AF65-F5344CB8AC3E}">
        <p14:creationId xmlns:p14="http://schemas.microsoft.com/office/powerpoint/2010/main" val="285739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2E1EC-587F-F445-478E-EA76D7F32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La brecha de cobertura quirúrgica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0" name="R810"/>
          <p:cNvSpPr/>
          <p:nvPr/>
        </p:nvSpPr>
        <p:spPr>
          <a:xfrm>
            <a:off x="7061200" y="1905000"/>
            <a:ext cx="4318000" cy="41402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1" name="R811"/>
          <p:cNvSpPr/>
          <p:nvPr/>
        </p:nvSpPr>
        <p:spPr>
          <a:xfrm>
            <a:off x="7061200" y="1905000"/>
            <a:ext cx="43180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2" name="T812"/>
          <p:cNvSpPr txBox="1"/>
          <p:nvPr/>
        </p:nvSpPr>
        <p:spPr>
          <a:xfrm>
            <a:off x="7366000" y="2184400"/>
            <a:ext cx="3708400" cy="3683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IMPLICACIONES</a:t>
            </a:r>
          </a:p>
          <a:p>
            <a:pPr marL="228600" indent="-228600">
              <a:lnSpc>
                <a:spcPts val="2000"/>
              </a:lnSpc>
              <a:spcBef>
                <a:spcPts val="700"/>
              </a:spcBef>
              <a:buFont typeface="Arial"/>
              <a:buChar char="•"/>
            </a:pPr>
            <a:r>
              <a:rPr lang="es-MX" sz="1500" dirty="0">
                <a:solidFill>
                  <a:srgbClr val="102A43"/>
                </a:solidFill>
              </a:rPr>
              <a:t>Las jornadas estatales atienden menos del 0.5 % de la demanda potencial anual.</a:t>
            </a:r>
          </a:p>
          <a:p>
            <a:pPr marL="228600" indent="-228600">
              <a:lnSpc>
                <a:spcPts val="2000"/>
              </a:lnSpc>
              <a:spcBef>
                <a:spcPts val="700"/>
              </a:spcBef>
              <a:buFont typeface="Arial"/>
              <a:buChar char="•"/>
            </a:pPr>
            <a:r>
              <a:rPr lang="es-MX" sz="1500" dirty="0">
                <a:solidFill>
                  <a:srgbClr val="102A43"/>
                </a:solidFill>
              </a:rPr>
              <a:t>Barreras económicas, geográficas y culturales retrasan el diagnóstico, sobre todo en zonas rurales.</a:t>
            </a:r>
          </a:p>
          <a:p>
            <a:pPr marL="228600" indent="-228600">
              <a:lnSpc>
                <a:spcPts val="2000"/>
              </a:lnSpc>
              <a:spcBef>
                <a:spcPts val="700"/>
              </a:spcBef>
              <a:buFont typeface="Arial"/>
              <a:buChar char="•"/>
            </a:pPr>
            <a:r>
              <a:rPr lang="es-MX" sz="1500" dirty="0">
                <a:solidFill>
                  <a:srgbClr val="102A43"/>
                </a:solidFill>
              </a:rPr>
              <a:t>El envejecimiento poblacional incrementará la demanda en los próximos años (OMS / IAPB).</a:t>
            </a:r>
          </a:p>
          <a:p>
            <a:pPr algn="l">
              <a:spcBef>
                <a:spcPts val="900"/>
              </a:spcBef>
              <a:buNone/>
            </a:pPr>
            <a:r>
              <a:rPr lang="es-MX" sz="1600" b="1" dirty="0">
                <a:solidFill>
                  <a:srgbClr val="D4A017"/>
                </a:solidFill>
              </a:rPr>
              <a:t>El proyecto suma 450 cirugías: +33 % sobre la cobertura estatal de 2025.</a:t>
            </a:r>
          </a:p>
        </p:txBody>
      </p:sp>
      <p:graphicFrame>
        <p:nvGraphicFramePr>
          <p:cNvPr id="880" name="Grafica"/>
          <p:cNvGraphicFramePr/>
          <p:nvPr/>
        </p:nvGraphicFramePr>
        <p:xfrm>
          <a:off x="609600" y="2260600"/>
          <a:ext cx="6350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90" name="Callout"/>
          <p:cNvSpPr txBox="1"/>
          <p:nvPr/>
        </p:nvSpPr>
        <p:spPr>
          <a:xfrm>
            <a:off x="812800" y="1524000"/>
            <a:ext cx="5943600" cy="6096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152400" tIns="0" rIns="152400" bIns="0" anchor="ctr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D4A017"/>
                </a:solidFill>
              </a:rPr>
              <a:t>Demanda potencial: 300,000–350,000 personas</a:t>
            </a:r>
          </a:p>
        </p:txBody>
      </p:sp>
    </p:spTree>
    <p:extLst>
      <p:ext uri="{BB962C8B-B14F-4D97-AF65-F5344CB8AC3E}">
        <p14:creationId xmlns:p14="http://schemas.microsoft.com/office/powerpoint/2010/main" val="278815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5BAF19-163C-7360-3411-CDC9EC50A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Comunidad beneficiaria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0" name="R810"/>
          <p:cNvSpPr/>
          <p:nvPr/>
        </p:nvSpPr>
        <p:spPr>
          <a:xfrm>
            <a:off x="812800" y="1473200"/>
            <a:ext cx="3454400" cy="10922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0" name="T820"/>
          <p:cNvSpPr txBox="1"/>
          <p:nvPr/>
        </p:nvSpPr>
        <p:spPr>
          <a:xfrm>
            <a:off x="1041400" y="1676400"/>
            <a:ext cx="2997200" cy="76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FFFFFF"/>
                </a:solidFill>
                <a:latin typeface="Georgia"/>
              </a:rPr>
              <a:t>450</a:t>
            </a:r>
          </a:p>
          <a:p>
            <a:pPr algn="l">
              <a:buNone/>
            </a:pPr>
            <a:r>
              <a:rPr lang="es-MX" sz="1400" dirty="0">
                <a:solidFill>
                  <a:srgbClr val="D2DBE4"/>
                </a:solidFill>
              </a:rPr>
              <a:t>pacientes operados directamente</a:t>
            </a:r>
          </a:p>
        </p:txBody>
      </p:sp>
      <p:sp>
        <p:nvSpPr>
          <p:cNvPr id="811" name="R811"/>
          <p:cNvSpPr/>
          <p:nvPr/>
        </p:nvSpPr>
        <p:spPr>
          <a:xfrm>
            <a:off x="4368800" y="1473200"/>
            <a:ext cx="3454400" cy="10922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1" name="T821"/>
          <p:cNvSpPr txBox="1"/>
          <p:nvPr/>
        </p:nvSpPr>
        <p:spPr>
          <a:xfrm>
            <a:off x="4597400" y="1676400"/>
            <a:ext cx="2997200" cy="76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FFFFFF"/>
                </a:solidFill>
                <a:latin typeface="Georgia"/>
              </a:rPr>
              <a:t>≈1,350</a:t>
            </a:r>
          </a:p>
          <a:p>
            <a:pPr algn="l">
              <a:buNone/>
            </a:pPr>
            <a:r>
              <a:rPr lang="es-MX" sz="1400" dirty="0">
                <a:solidFill>
                  <a:srgbClr val="D2DBE4"/>
                </a:solidFill>
              </a:rPr>
              <a:t>beneficiarios indirectos (familiares)</a:t>
            </a:r>
          </a:p>
        </p:txBody>
      </p:sp>
      <p:sp>
        <p:nvSpPr>
          <p:cNvPr id="812" name="R812"/>
          <p:cNvSpPr/>
          <p:nvPr/>
        </p:nvSpPr>
        <p:spPr>
          <a:xfrm>
            <a:off x="7924800" y="1473200"/>
            <a:ext cx="3454400" cy="10922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2" name="T822"/>
          <p:cNvSpPr txBox="1"/>
          <p:nvPr/>
        </p:nvSpPr>
        <p:spPr>
          <a:xfrm>
            <a:off x="8153400" y="1676400"/>
            <a:ext cx="2997200" cy="762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FFFFFF"/>
                </a:solidFill>
                <a:latin typeface="Georgia"/>
              </a:rPr>
              <a:t>30</a:t>
            </a:r>
          </a:p>
          <a:p>
            <a:pPr algn="l">
              <a:buNone/>
            </a:pPr>
            <a:r>
              <a:rPr lang="es-MX" sz="1400" dirty="0">
                <a:solidFill>
                  <a:srgbClr val="D2DBE4"/>
                </a:solidFill>
              </a:rPr>
              <a:t>comunidades urbanas y rurales</a:t>
            </a:r>
          </a:p>
        </p:txBody>
      </p:sp>
      <p:sp>
        <p:nvSpPr>
          <p:cNvPr id="830" name="T830"/>
          <p:cNvSpPr txBox="1"/>
          <p:nvPr/>
        </p:nvSpPr>
        <p:spPr>
          <a:xfrm>
            <a:off x="812800" y="2819400"/>
            <a:ext cx="5130800" cy="330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PERFIL DEMOGRÁFICO</a:t>
            </a:r>
          </a:p>
        </p:txBody>
      </p:sp>
      <p:sp>
        <p:nvSpPr>
          <p:cNvPr id="840" name="R840"/>
          <p:cNvSpPr/>
          <p:nvPr/>
        </p:nvSpPr>
        <p:spPr>
          <a:xfrm>
            <a:off x="812800" y="3175000"/>
            <a:ext cx="5130800" cy="558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0" name="T850"/>
          <p:cNvSpPr txBox="1"/>
          <p:nvPr/>
        </p:nvSpPr>
        <p:spPr>
          <a:xfrm>
            <a:off x="965200" y="3225800"/>
            <a:ext cx="4826000" cy="5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Localización · </a:t>
            </a:r>
            <a:r>
              <a:rPr lang="es-MX" sz="1400" dirty="0">
                <a:solidFill>
                  <a:srgbClr val="102A43"/>
                </a:solidFill>
              </a:rPr>
              <a:t>Estado de Guanajuato: 30 comunidades en los 46 municipios</a:t>
            </a:r>
          </a:p>
        </p:txBody>
      </p:sp>
      <p:sp>
        <p:nvSpPr>
          <p:cNvPr id="851" name="T851"/>
          <p:cNvSpPr txBox="1"/>
          <p:nvPr/>
        </p:nvSpPr>
        <p:spPr>
          <a:xfrm>
            <a:off x="965200" y="3810000"/>
            <a:ext cx="4826000" cy="5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Edad · </a:t>
            </a:r>
            <a:r>
              <a:rPr lang="es-MX" sz="1400" dirty="0">
                <a:solidFill>
                  <a:srgbClr val="102A43"/>
                </a:solidFill>
              </a:rPr>
              <a:t>Adultos mayores de 50 años, énfasis en 60 años y más</a:t>
            </a:r>
          </a:p>
        </p:txBody>
      </p:sp>
      <p:sp>
        <p:nvSpPr>
          <p:cNvPr id="842" name="R842"/>
          <p:cNvSpPr/>
          <p:nvPr/>
        </p:nvSpPr>
        <p:spPr>
          <a:xfrm>
            <a:off x="812800" y="4343400"/>
            <a:ext cx="5130800" cy="558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2" name="T852"/>
          <p:cNvSpPr txBox="1"/>
          <p:nvPr/>
        </p:nvSpPr>
        <p:spPr>
          <a:xfrm>
            <a:off x="965200" y="4394200"/>
            <a:ext cx="4826000" cy="5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Género · </a:t>
            </a:r>
            <a:r>
              <a:rPr lang="es-MX" sz="1400" dirty="0">
                <a:solidFill>
                  <a:srgbClr val="102A43"/>
                </a:solidFill>
              </a:rPr>
              <a:t>54 % mujeres / 46 % hombres</a:t>
            </a:r>
          </a:p>
        </p:txBody>
      </p:sp>
      <p:sp>
        <p:nvSpPr>
          <p:cNvPr id="853" name="T853"/>
          <p:cNvSpPr txBox="1"/>
          <p:nvPr/>
        </p:nvSpPr>
        <p:spPr>
          <a:xfrm>
            <a:off x="965200" y="4978400"/>
            <a:ext cx="4826000" cy="5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Origen · </a:t>
            </a:r>
            <a:r>
              <a:rPr lang="es-MX" sz="1400" dirty="0">
                <a:solidFill>
                  <a:srgbClr val="102A43"/>
                </a:solidFill>
              </a:rPr>
              <a:t>≈60 % rural o semirrural y ≈40 % urbano</a:t>
            </a:r>
          </a:p>
        </p:txBody>
      </p:sp>
      <p:sp>
        <p:nvSpPr>
          <p:cNvPr id="844" name="R844"/>
          <p:cNvSpPr/>
          <p:nvPr/>
        </p:nvSpPr>
        <p:spPr>
          <a:xfrm>
            <a:off x="812800" y="5511800"/>
            <a:ext cx="5130800" cy="558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4" name="T854"/>
          <p:cNvSpPr txBox="1"/>
          <p:nvPr/>
        </p:nvSpPr>
        <p:spPr>
          <a:xfrm>
            <a:off x="965200" y="5562600"/>
            <a:ext cx="4826000" cy="50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Contexto · </a:t>
            </a:r>
            <a:r>
              <a:rPr lang="es-MX" sz="1400" dirty="0">
                <a:solidFill>
                  <a:srgbClr val="102A43"/>
                </a:solidFill>
              </a:rPr>
              <a:t>Pobreza o vulnerabilidad económica, sin acceso oportuno a cirugía</a:t>
            </a:r>
          </a:p>
        </p:txBody>
      </p:sp>
      <p:sp>
        <p:nvSpPr>
          <p:cNvPr id="870" name="R870"/>
          <p:cNvSpPr/>
          <p:nvPr/>
        </p:nvSpPr>
        <p:spPr>
          <a:xfrm>
            <a:off x="6248400" y="2819400"/>
            <a:ext cx="5130800" cy="33274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71" name="R871"/>
          <p:cNvSpPr/>
          <p:nvPr/>
        </p:nvSpPr>
        <p:spPr>
          <a:xfrm>
            <a:off x="6248400" y="2819400"/>
            <a:ext cx="5130800" cy="508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72" name="T872"/>
          <p:cNvSpPr txBox="1"/>
          <p:nvPr/>
        </p:nvSpPr>
        <p:spPr>
          <a:xfrm>
            <a:off x="6553200" y="3073400"/>
            <a:ext cx="4521200" cy="29464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CRITERIOS DE SELECCIÓN</a:t>
            </a:r>
          </a:p>
          <a:p>
            <a:pPr marL="228600" indent="-228600">
              <a:lnSpc>
                <a:spcPts val="19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Diagnóstico de catarata confirmado por especialista de FVM</a:t>
            </a:r>
          </a:p>
          <a:p>
            <a:pPr marL="228600" indent="-228600">
              <a:lnSpc>
                <a:spcPts val="19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Edad mínima preferente de 50 años</a:t>
            </a:r>
          </a:p>
          <a:p>
            <a:pPr marL="228600" indent="-228600">
              <a:lnSpc>
                <a:spcPts val="19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Sin acceso efectivo a cirugía privada o pública oportuna</a:t>
            </a:r>
          </a:p>
          <a:p>
            <a:pPr marL="228600" indent="-228600">
              <a:lnSpc>
                <a:spcPts val="19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Estudio socioeconómico de trabajo social de FVM</a:t>
            </a:r>
          </a:p>
          <a:p>
            <a:pPr marL="228600" indent="-228600">
              <a:lnSpc>
                <a:spcPts val="19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Consentimiento informado y aptitud clínica para facoemulsificación</a:t>
            </a:r>
          </a:p>
        </p:txBody>
      </p:sp>
    </p:spTree>
    <p:extLst>
      <p:ext uri="{BB962C8B-B14F-4D97-AF65-F5344CB8AC3E}">
        <p14:creationId xmlns:p14="http://schemas.microsoft.com/office/powerpoint/2010/main" val="30150326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747C89-F14B-7192-5294-51CA748E8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Objetivos y metas medibles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01" name="R801"/>
          <p:cNvSpPr/>
          <p:nvPr/>
        </p:nvSpPr>
        <p:spPr>
          <a:xfrm>
            <a:off x="812800" y="1473200"/>
            <a:ext cx="10566400" cy="939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02" name="T802"/>
          <p:cNvSpPr txBox="1"/>
          <p:nvPr/>
        </p:nvSpPr>
        <p:spPr>
          <a:xfrm>
            <a:off x="1066800" y="1651000"/>
            <a:ext cx="10058400" cy="6604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spc="200" dirty="0">
                <a:solidFill>
                  <a:srgbClr val="D4A017"/>
                </a:solidFill>
              </a:rPr>
              <a:t>OBJETIVO GENERAL</a:t>
            </a:r>
          </a:p>
          <a:p>
            <a:pPr algn="l">
              <a:buNone/>
            </a:pPr>
            <a:r>
              <a:rPr lang="es-MX" sz="1500" dirty="0">
                <a:solidFill>
                  <a:srgbClr val="FFFFFF"/>
                </a:solidFill>
              </a:rPr>
              <a:t>Reducir la ceguera reversible por catarata en población vulnerable de Guanajuato mediante 450 cirugías monoculares gratuitas con atención integral, en 12 meses.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D0DDC966-0A7B-BD4A-93FB-9817A6C026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676425"/>
              </p:ext>
            </p:extLst>
          </p:nvPr>
        </p:nvGraphicFramePr>
        <p:xfrm>
          <a:off x="812800" y="2692400"/>
          <a:ext cx="10566400" cy="3301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9000">
                  <a:extLst>
                    <a:ext uri="{9D8B030D-6E8A-4147-A177-3AD203B41FA5}">
                      <a16:colId xmlns:a16="http://schemas.microsoft.com/office/drawing/2014/main" val="1180002454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652714088"/>
                    </a:ext>
                  </a:extLst>
                </a:gridCol>
                <a:gridCol w="2997200">
                  <a:extLst>
                    <a:ext uri="{9D8B030D-6E8A-4147-A177-3AD203B41FA5}">
                      <a16:colId xmlns:a16="http://schemas.microsoft.com/office/drawing/2014/main" val="19782646"/>
                    </a:ext>
                  </a:extLst>
                </a:gridCol>
                <a:gridCol w="2413000">
                  <a:extLst>
                    <a:ext uri="{9D8B030D-6E8A-4147-A177-3AD203B41FA5}">
                      <a16:colId xmlns:a16="http://schemas.microsoft.com/office/drawing/2014/main" val="725484589"/>
                    </a:ext>
                  </a:extLst>
                </a:gridCol>
              </a:tblGrid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FFFFFF"/>
                          </a:solidFill>
                        </a:rPr>
                        <a:t>Objetivo específico</a:t>
                      </a:r>
                    </a:p>
                  </a:txBody>
                  <a:tcPr anchor="ctr">
                    <a:solidFill>
                      <a:srgbClr val="1E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FFFFFF"/>
                          </a:solidFill>
                        </a:rPr>
                        <a:t>Meta cuantitativa</a:t>
                      </a:r>
                    </a:p>
                  </a:txBody>
                  <a:tcPr anchor="ctr">
                    <a:solidFill>
                      <a:srgbClr val="1E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FFFFFF"/>
                          </a:solidFill>
                        </a:rPr>
                        <a:t>Indicador</a:t>
                      </a:r>
                    </a:p>
                  </a:txBody>
                  <a:tcPr anchor="ctr">
                    <a:solidFill>
                      <a:srgbClr val="1E4E7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FFFFFF"/>
                          </a:solidFill>
                        </a:rPr>
                        <a:t>Verificación</a:t>
                      </a:r>
                    </a:p>
                  </a:txBody>
                  <a:tcPr anchor="ctr">
                    <a:solidFill>
                      <a:srgbClr val="1E4E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427284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1E4E79"/>
                          </a:solidFill>
                        </a:rPr>
                        <a:t>OE1 · Promoción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30 comunidades y 10,000 personas alcanzadas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Comunidades visitadas; personas alcanzadas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Bitácoras Rotary–FVM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168660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1E4E79"/>
                          </a:solidFill>
                        </a:rPr>
                        <a:t>OE2 · Tamizaje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1,500 personas tamizadas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Tamizajes oftalmológicos realizados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Expedientes clínicos FVM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312116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1E4E79"/>
                          </a:solidFill>
                        </a:rPr>
                        <a:t>OE3 · Cirugía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450 cirugías monoculares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Cirugías de catarata efectuadas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Reportes quirúrgicos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74236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1E4E79"/>
                          </a:solidFill>
                        </a:rPr>
                        <a:t>OE4 · Seguimiento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100 % de pacientes en seguimiento postCx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Consultas a 24 h, 7, 30 y 90 días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Notas médicas postCx</a:t>
                      </a:r>
                    </a:p>
                  </a:txBody>
                  <a:tcPr anchor="ctr">
                    <a:solidFill>
                      <a:srgbClr val="EEF2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3463691"/>
                  </a:ext>
                </a:extLst>
              </a:tr>
              <a:tr h="550333">
                <a:tc>
                  <a:txBody>
                    <a:bodyPr/>
                    <a:lstStyle/>
                    <a:p>
                      <a:pPr algn="l"/>
                      <a:r>
                        <a:rPr lang="es-MX" sz="1400" b="1">
                          <a:solidFill>
                            <a:srgbClr val="1E4E79"/>
                          </a:solidFill>
                        </a:rPr>
                        <a:t>OE5 · Impacto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Ganancia ≥ 5 líneas de visión Snellen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Pacientes con mejora de agudeza visual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MX" sz="1400">
                          <a:solidFill>
                            <a:srgbClr val="102A43"/>
                          </a:solidFill>
                        </a:rPr>
                        <a:t>Agudeza visual pre y post</a:t>
                      </a:r>
                    </a:p>
                  </a:txBody>
                  <a:tcPr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900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6695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F41B3C-DA01-AEDE-3321-E0D72BAC8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Modelo operativo de siete etapas</a:t>
            </a:r>
          </a:p>
        </p:txBody>
      </p:sp>
      <p:sp>
        <p:nvSpPr>
          <p:cNvPr id="800" name="S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10" name="S810"/>
          <p:cNvSpPr/>
          <p:nvPr/>
        </p:nvSpPr>
        <p:spPr>
          <a:xfrm>
            <a:off x="812800" y="14986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0" name="S820"/>
          <p:cNvSpPr/>
          <p:nvPr/>
        </p:nvSpPr>
        <p:spPr>
          <a:xfrm>
            <a:off x="812800" y="14986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0" name="S830"/>
          <p:cNvSpPr/>
          <p:nvPr/>
        </p:nvSpPr>
        <p:spPr>
          <a:xfrm>
            <a:off x="1016000" y="17526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40" name="T840"/>
          <p:cNvSpPr txBox="1"/>
          <p:nvPr/>
        </p:nvSpPr>
        <p:spPr>
          <a:xfrm>
            <a:off x="1016000" y="23622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Promoción comunitaria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Campañas conjuntas Rotary–FVM con DIF municipales y autoridades locales.</a:t>
            </a:r>
          </a:p>
        </p:txBody>
      </p:sp>
      <p:sp>
        <p:nvSpPr>
          <p:cNvPr id="811" name="S811"/>
          <p:cNvSpPr/>
          <p:nvPr/>
        </p:nvSpPr>
        <p:spPr>
          <a:xfrm>
            <a:off x="3479800" y="14986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1" name="S821"/>
          <p:cNvSpPr/>
          <p:nvPr/>
        </p:nvSpPr>
        <p:spPr>
          <a:xfrm>
            <a:off x="3479800" y="14986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1" name="S831"/>
          <p:cNvSpPr/>
          <p:nvPr/>
        </p:nvSpPr>
        <p:spPr>
          <a:xfrm>
            <a:off x="3683000" y="17526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841" name="T841"/>
          <p:cNvSpPr txBox="1"/>
          <p:nvPr/>
        </p:nvSpPr>
        <p:spPr>
          <a:xfrm>
            <a:off x="3683000" y="23622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Tamizaje y diagnóstico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Unidades móviles y clínicas fijas; expediente clínico electrónico.</a:t>
            </a:r>
          </a:p>
        </p:txBody>
      </p:sp>
      <p:sp>
        <p:nvSpPr>
          <p:cNvPr id="812" name="S812"/>
          <p:cNvSpPr/>
          <p:nvPr/>
        </p:nvSpPr>
        <p:spPr>
          <a:xfrm>
            <a:off x="6146800" y="14986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2" name="S822"/>
          <p:cNvSpPr/>
          <p:nvPr/>
        </p:nvSpPr>
        <p:spPr>
          <a:xfrm>
            <a:off x="6146800" y="14986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2" name="S832"/>
          <p:cNvSpPr/>
          <p:nvPr/>
        </p:nvSpPr>
        <p:spPr>
          <a:xfrm>
            <a:off x="6350000" y="17526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842" name="T842"/>
          <p:cNvSpPr txBox="1"/>
          <p:nvPr/>
        </p:nvSpPr>
        <p:spPr>
          <a:xfrm>
            <a:off x="6350000" y="23622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Programación quirúrgica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Asignación de fecha, sede quirúrgica y oftalmólogo responsable.</a:t>
            </a:r>
          </a:p>
        </p:txBody>
      </p:sp>
      <p:sp>
        <p:nvSpPr>
          <p:cNvPr id="813" name="S813"/>
          <p:cNvSpPr/>
          <p:nvPr/>
        </p:nvSpPr>
        <p:spPr>
          <a:xfrm>
            <a:off x="8813800" y="14986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3" name="S823"/>
          <p:cNvSpPr/>
          <p:nvPr/>
        </p:nvSpPr>
        <p:spPr>
          <a:xfrm>
            <a:off x="8813800" y="14986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3" name="S833"/>
          <p:cNvSpPr/>
          <p:nvPr/>
        </p:nvSpPr>
        <p:spPr>
          <a:xfrm>
            <a:off x="9017000" y="17526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843" name="T843"/>
          <p:cNvSpPr txBox="1"/>
          <p:nvPr/>
        </p:nvSpPr>
        <p:spPr>
          <a:xfrm>
            <a:off x="9017000" y="23622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Transporte y alimentación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Traslado y alimentos para el paciente y un acompañante.</a:t>
            </a:r>
          </a:p>
        </p:txBody>
      </p:sp>
      <p:sp>
        <p:nvSpPr>
          <p:cNvPr id="814" name="S814"/>
          <p:cNvSpPr/>
          <p:nvPr/>
        </p:nvSpPr>
        <p:spPr>
          <a:xfrm>
            <a:off x="812800" y="39370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4" name="S824"/>
          <p:cNvSpPr/>
          <p:nvPr/>
        </p:nvSpPr>
        <p:spPr>
          <a:xfrm>
            <a:off x="812800" y="39370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4" name="S834"/>
          <p:cNvSpPr/>
          <p:nvPr/>
        </p:nvSpPr>
        <p:spPr>
          <a:xfrm>
            <a:off x="1016000" y="41910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844" name="T844"/>
          <p:cNvSpPr txBox="1"/>
          <p:nvPr/>
        </p:nvSpPr>
        <p:spPr>
          <a:xfrm>
            <a:off x="1016000" y="48006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Atención quirúrgica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Facoemulsificación con lente intraocular en quirófanos certificados.</a:t>
            </a:r>
          </a:p>
        </p:txBody>
      </p:sp>
      <p:sp>
        <p:nvSpPr>
          <p:cNvPr id="815" name="S815"/>
          <p:cNvSpPr/>
          <p:nvPr/>
        </p:nvSpPr>
        <p:spPr>
          <a:xfrm>
            <a:off x="3479800" y="39370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5" name="S825"/>
          <p:cNvSpPr/>
          <p:nvPr/>
        </p:nvSpPr>
        <p:spPr>
          <a:xfrm>
            <a:off x="3479800" y="39370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5" name="S835"/>
          <p:cNvSpPr/>
          <p:nvPr/>
        </p:nvSpPr>
        <p:spPr>
          <a:xfrm>
            <a:off x="3683000" y="41910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845" name="T845"/>
          <p:cNvSpPr txBox="1"/>
          <p:nvPr/>
        </p:nvSpPr>
        <p:spPr>
          <a:xfrm>
            <a:off x="3683000" y="48006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Medicamento y seguimiento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Cuadro básico postCx y consultas a 24 h, 7, 30 y 90 días.</a:t>
            </a:r>
          </a:p>
        </p:txBody>
      </p:sp>
      <p:sp>
        <p:nvSpPr>
          <p:cNvPr id="816" name="S816"/>
          <p:cNvSpPr/>
          <p:nvPr/>
        </p:nvSpPr>
        <p:spPr>
          <a:xfrm>
            <a:off x="6146800" y="3937000"/>
            <a:ext cx="2565400" cy="2286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26" name="S826"/>
          <p:cNvSpPr/>
          <p:nvPr/>
        </p:nvSpPr>
        <p:spPr>
          <a:xfrm>
            <a:off x="6146800" y="3937000"/>
            <a:ext cx="25654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6" name="S836"/>
          <p:cNvSpPr/>
          <p:nvPr/>
        </p:nvSpPr>
        <p:spPr>
          <a:xfrm>
            <a:off x="6350000" y="4191000"/>
            <a:ext cx="431800" cy="431800"/>
          </a:xfrm>
          <a:prstGeom prst="ellipse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MX" sz="1600" b="1" dirty="0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846" name="T846"/>
          <p:cNvSpPr txBox="1"/>
          <p:nvPr/>
        </p:nvSpPr>
        <p:spPr>
          <a:xfrm>
            <a:off x="6350000" y="4800600"/>
            <a:ext cx="2184400" cy="1270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500" b="1" dirty="0">
                <a:solidFill>
                  <a:srgbClr val="1E4E79"/>
                </a:solidFill>
              </a:rPr>
              <a:t>Alta médica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Confirmación de resultados y recomendaciones de cuidado.</a:t>
            </a:r>
          </a:p>
        </p:txBody>
      </p:sp>
      <p:sp>
        <p:nvSpPr>
          <p:cNvPr id="880" name="S880"/>
          <p:cNvSpPr/>
          <p:nvPr/>
        </p:nvSpPr>
        <p:spPr>
          <a:xfrm>
            <a:off x="8813800" y="3937000"/>
            <a:ext cx="2565400" cy="22860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81" name="T881"/>
          <p:cNvSpPr txBox="1"/>
          <p:nvPr/>
        </p:nvSpPr>
        <p:spPr>
          <a:xfrm>
            <a:off x="9017000" y="4191000"/>
            <a:ext cx="2184400" cy="1778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spc="150" dirty="0">
                <a:solidFill>
                  <a:srgbClr val="D4A017"/>
                </a:solidFill>
              </a:rPr>
              <a:t>APORTES</a:t>
            </a:r>
          </a:p>
          <a:p>
            <a:pPr algn="l">
              <a:lnSpc>
                <a:spcPts val="1600"/>
              </a:lnSpc>
              <a:spcBef>
                <a:spcPts val="400"/>
              </a:spcBef>
              <a:buNone/>
            </a:pPr>
            <a:r>
              <a:rPr lang="es-MX" sz="1400" b="1" dirty="0">
                <a:solidFill>
                  <a:srgbClr val="FFFFFF"/>
                </a:solidFill>
              </a:rPr>
              <a:t>Rotary: </a:t>
            </a:r>
            <a:r>
              <a:rPr lang="es-MX" sz="1400" dirty="0">
                <a:solidFill>
                  <a:srgbClr val="D2DBE4"/>
                </a:solidFill>
              </a:rPr>
              <a:t>liderazgo, convocatoria, financiamiento y supervisión.</a:t>
            </a:r>
          </a:p>
          <a:p>
            <a:pPr algn="l">
              <a:lnSpc>
                <a:spcPts val="1600"/>
              </a:lnSpc>
              <a:spcBef>
                <a:spcPts val="400"/>
              </a:spcBef>
              <a:buNone/>
            </a:pPr>
            <a:r>
              <a:rPr lang="es-MX" sz="1400" b="1" dirty="0">
                <a:solidFill>
                  <a:srgbClr val="FFFFFF"/>
                </a:solidFill>
              </a:rPr>
              <a:t>FVM: </a:t>
            </a:r>
            <a:r>
              <a:rPr lang="es-MX" sz="1400" dirty="0">
                <a:solidFill>
                  <a:srgbClr val="D2DBE4"/>
                </a:solidFill>
              </a:rPr>
              <a:t>infraestructura clínica, personal y sistemas.</a:t>
            </a:r>
          </a:p>
        </p:txBody>
      </p:sp>
    </p:spTree>
    <p:extLst>
      <p:ext uri="{BB962C8B-B14F-4D97-AF65-F5344CB8AC3E}">
        <p14:creationId xmlns:p14="http://schemas.microsoft.com/office/powerpoint/2010/main" val="2144919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5A9659-3A2E-870D-9C80-6991A778C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Socio ejecutor: Fundación Veamos México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10" name="R810"/>
          <p:cNvSpPr/>
          <p:nvPr/>
        </p:nvSpPr>
        <p:spPr>
          <a:xfrm>
            <a:off x="812800" y="1422400"/>
            <a:ext cx="2565400" cy="12192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0" name="R820"/>
          <p:cNvSpPr/>
          <p:nvPr/>
        </p:nvSpPr>
        <p:spPr>
          <a:xfrm>
            <a:off x="812800" y="1422400"/>
            <a:ext cx="50800" cy="12192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0" name="T830"/>
          <p:cNvSpPr txBox="1"/>
          <p:nvPr/>
        </p:nvSpPr>
        <p:spPr>
          <a:xfrm>
            <a:off x="1041400" y="1651000"/>
            <a:ext cx="2133600" cy="838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1E4E79"/>
                </a:solidFill>
                <a:latin typeface="Georgia"/>
              </a:rPr>
              <a:t>650,000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consultas oftalmológicas</a:t>
            </a:r>
          </a:p>
        </p:txBody>
      </p:sp>
      <p:sp>
        <p:nvSpPr>
          <p:cNvPr id="811" name="R811"/>
          <p:cNvSpPr/>
          <p:nvPr/>
        </p:nvSpPr>
        <p:spPr>
          <a:xfrm>
            <a:off x="3479800" y="1422400"/>
            <a:ext cx="2565400" cy="12192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1" name="R821"/>
          <p:cNvSpPr/>
          <p:nvPr/>
        </p:nvSpPr>
        <p:spPr>
          <a:xfrm>
            <a:off x="3479800" y="1422400"/>
            <a:ext cx="50800" cy="12192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1" name="T831"/>
          <p:cNvSpPr txBox="1"/>
          <p:nvPr/>
        </p:nvSpPr>
        <p:spPr>
          <a:xfrm>
            <a:off x="3708400" y="1651000"/>
            <a:ext cx="2133600" cy="838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1E4E79"/>
                </a:solidFill>
                <a:latin typeface="Georgia"/>
              </a:rPr>
              <a:t>120,000+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cirugías de catarata exitosas</a:t>
            </a:r>
          </a:p>
        </p:txBody>
      </p:sp>
      <p:sp>
        <p:nvSpPr>
          <p:cNvPr id="812" name="R812"/>
          <p:cNvSpPr/>
          <p:nvPr/>
        </p:nvSpPr>
        <p:spPr>
          <a:xfrm>
            <a:off x="6146800" y="1422400"/>
            <a:ext cx="2565400" cy="12192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2" name="R822"/>
          <p:cNvSpPr/>
          <p:nvPr/>
        </p:nvSpPr>
        <p:spPr>
          <a:xfrm>
            <a:off x="6146800" y="1422400"/>
            <a:ext cx="50800" cy="12192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2" name="T832"/>
          <p:cNvSpPr txBox="1"/>
          <p:nvPr/>
        </p:nvSpPr>
        <p:spPr>
          <a:xfrm>
            <a:off x="6375400" y="1651000"/>
            <a:ext cx="2133600" cy="838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1E4E79"/>
                </a:solidFill>
                <a:latin typeface="Georgia"/>
              </a:rPr>
              <a:t>5,000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jornadas en comunidades</a:t>
            </a:r>
          </a:p>
        </p:txBody>
      </p:sp>
      <p:sp>
        <p:nvSpPr>
          <p:cNvPr id="813" name="R813"/>
          <p:cNvSpPr/>
          <p:nvPr/>
        </p:nvSpPr>
        <p:spPr>
          <a:xfrm>
            <a:off x="8813800" y="1422400"/>
            <a:ext cx="2565400" cy="12192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23" name="R823"/>
          <p:cNvSpPr/>
          <p:nvPr/>
        </p:nvSpPr>
        <p:spPr>
          <a:xfrm>
            <a:off x="8813800" y="1422400"/>
            <a:ext cx="50800" cy="12192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33" name="T833"/>
          <p:cNvSpPr txBox="1"/>
          <p:nvPr/>
        </p:nvSpPr>
        <p:spPr>
          <a:xfrm>
            <a:off x="9042400" y="1651000"/>
            <a:ext cx="2133600" cy="8382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2200" b="1" dirty="0">
                <a:solidFill>
                  <a:srgbClr val="1E4E79"/>
                </a:solidFill>
                <a:latin typeface="Georgia"/>
              </a:rPr>
              <a:t>11 + 2</a:t>
            </a:r>
          </a:p>
          <a:p>
            <a:pPr algn="l">
              <a:buNone/>
            </a:pPr>
            <a:r>
              <a:rPr lang="es-MX" sz="1400" dirty="0">
                <a:solidFill>
                  <a:srgbClr val="102A43"/>
                </a:solidFill>
              </a:rPr>
              <a:t>clínicas fijas y unidades móviles</a:t>
            </a:r>
          </a:p>
        </p:txBody>
      </p:sp>
      <p:sp>
        <p:nvSpPr>
          <p:cNvPr id="840" name="R840"/>
          <p:cNvSpPr/>
          <p:nvPr/>
        </p:nvSpPr>
        <p:spPr>
          <a:xfrm>
            <a:off x="812800" y="2921000"/>
            <a:ext cx="5130800" cy="3048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41" name="R841"/>
          <p:cNvSpPr/>
          <p:nvPr/>
        </p:nvSpPr>
        <p:spPr>
          <a:xfrm>
            <a:off x="812800" y="2921000"/>
            <a:ext cx="5130800" cy="508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42" name="T842"/>
          <p:cNvSpPr txBox="1"/>
          <p:nvPr/>
        </p:nvSpPr>
        <p:spPr>
          <a:xfrm>
            <a:off x="1117600" y="3175000"/>
            <a:ext cx="4521200" cy="2590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1E4E79"/>
                </a:solidFill>
                <a:latin typeface="Georgia"/>
              </a:rPr>
              <a:t>TRAYECTORIA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Más de 10 años de operación continua en Guanajuato y el Bajío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Presencia en tres estados: Guanajuato, Jalisco y Coahuila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Quirófanos certificados y red propia de unidades móviles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102A43"/>
                </a:solidFill>
              </a:rPr>
              <a:t>Modelo financiero auditable y experiencia con donantes institucionales</a:t>
            </a:r>
          </a:p>
        </p:txBody>
      </p:sp>
      <p:sp>
        <p:nvSpPr>
          <p:cNvPr id="850" name="R850"/>
          <p:cNvSpPr/>
          <p:nvPr/>
        </p:nvSpPr>
        <p:spPr>
          <a:xfrm>
            <a:off x="6248400" y="2921000"/>
            <a:ext cx="5130800" cy="3048000"/>
          </a:xfrm>
          <a:prstGeom prst="rect">
            <a:avLst/>
          </a:prstGeom>
          <a:solidFill>
            <a:srgbClr val="1E4E79"/>
          </a:solidFill>
          <a:ln>
            <a:noFill/>
          </a:ln>
        </p:spPr>
        <p:txBody>
          <a:bodyPr/>
          <a:lstStyle/>
          <a:p>
            <a:endParaRPr lang="es-MX"/>
          </a:p>
        </p:txBody>
      </p:sp>
      <p:sp>
        <p:nvSpPr>
          <p:cNvPr id="851" name="T851"/>
          <p:cNvSpPr txBox="1"/>
          <p:nvPr/>
        </p:nvSpPr>
        <p:spPr>
          <a:xfrm>
            <a:off x="6553200" y="3175000"/>
            <a:ext cx="4521200" cy="2590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800" b="1" spc="150" dirty="0">
                <a:solidFill>
                  <a:srgbClr val="D4A017"/>
                </a:solidFill>
                <a:latin typeface="Georgia"/>
              </a:rPr>
              <a:t>FORTALEZAS OPERATIVAS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FFFFFF"/>
                </a:solidFill>
              </a:rPr>
              <a:t>Expediente clínico electrónico, agenda y base de datos de pacientes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FFFFFF"/>
                </a:solidFill>
              </a:rPr>
              <a:t>Personal médico y de enfermería de planta especializado en catarata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FFFFFF"/>
                </a:solidFill>
              </a:rPr>
              <a:t>Cadena de suministro con proveedores certificados de lentes intraoculares</a:t>
            </a:r>
          </a:p>
          <a:p>
            <a:pPr marL="228600" indent="-228600">
              <a:lnSpc>
                <a:spcPts val="1800"/>
              </a:lnSpc>
              <a:spcBef>
                <a:spcPts val="600"/>
              </a:spcBef>
              <a:buFont typeface="Arial"/>
              <a:buChar char="•"/>
            </a:pPr>
            <a:r>
              <a:rPr lang="es-MX" sz="1400" dirty="0">
                <a:solidFill>
                  <a:srgbClr val="FFFFFF"/>
                </a:solidFill>
              </a:rPr>
              <a:t>Trabajo social propio para el estudio socioeconómico del paciente</a:t>
            </a:r>
          </a:p>
        </p:txBody>
      </p:sp>
    </p:spTree>
    <p:extLst>
      <p:ext uri="{BB962C8B-B14F-4D97-AF65-F5344CB8AC3E}">
        <p14:creationId xmlns:p14="http://schemas.microsoft.com/office/powerpoint/2010/main" val="3707849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CB66C-D12A-83CB-FE56-7F90CAC8E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0" y="558800"/>
            <a:ext cx="10566400" cy="584200"/>
          </a:xfrm>
        </p:spPr>
        <p:txBody>
          <a:bodyPr/>
          <a:lstStyle/>
          <a:p>
            <a:pPr algn="l">
              <a:buNone/>
            </a:pPr>
            <a:r>
              <a:rPr lang="es-MX" sz="3200" b="1" dirty="0">
                <a:solidFill>
                  <a:srgbClr val="1E4E79"/>
                </a:solidFill>
                <a:latin typeface="Georgia"/>
              </a:rPr>
              <a:t>Cronograma de ejecución · 12 meses</a:t>
            </a:r>
          </a:p>
        </p:txBody>
      </p:sp>
      <p:sp>
        <p:nvSpPr>
          <p:cNvPr id="800" name="R800"/>
          <p:cNvSpPr/>
          <p:nvPr/>
        </p:nvSpPr>
        <p:spPr>
          <a:xfrm>
            <a:off x="812800" y="1244600"/>
            <a:ext cx="12192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11" name="T811"/>
          <p:cNvSpPr txBox="1"/>
          <p:nvPr/>
        </p:nvSpPr>
        <p:spPr>
          <a:xfrm>
            <a:off x="3098800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1</a:t>
            </a:r>
          </a:p>
        </p:txBody>
      </p:sp>
      <p:sp>
        <p:nvSpPr>
          <p:cNvPr id="812" name="T812"/>
          <p:cNvSpPr txBox="1"/>
          <p:nvPr/>
        </p:nvSpPr>
        <p:spPr>
          <a:xfrm>
            <a:off x="3788833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2</a:t>
            </a:r>
          </a:p>
        </p:txBody>
      </p:sp>
      <p:sp>
        <p:nvSpPr>
          <p:cNvPr id="813" name="T813"/>
          <p:cNvSpPr txBox="1"/>
          <p:nvPr/>
        </p:nvSpPr>
        <p:spPr>
          <a:xfrm>
            <a:off x="4478867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3</a:t>
            </a:r>
          </a:p>
        </p:txBody>
      </p:sp>
      <p:sp>
        <p:nvSpPr>
          <p:cNvPr id="814" name="T814"/>
          <p:cNvSpPr txBox="1"/>
          <p:nvPr/>
        </p:nvSpPr>
        <p:spPr>
          <a:xfrm>
            <a:off x="5168900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4</a:t>
            </a:r>
          </a:p>
        </p:txBody>
      </p:sp>
      <p:sp>
        <p:nvSpPr>
          <p:cNvPr id="815" name="T815"/>
          <p:cNvSpPr txBox="1"/>
          <p:nvPr/>
        </p:nvSpPr>
        <p:spPr>
          <a:xfrm>
            <a:off x="5858933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5</a:t>
            </a:r>
          </a:p>
        </p:txBody>
      </p:sp>
      <p:sp>
        <p:nvSpPr>
          <p:cNvPr id="816" name="T816"/>
          <p:cNvSpPr txBox="1"/>
          <p:nvPr/>
        </p:nvSpPr>
        <p:spPr>
          <a:xfrm>
            <a:off x="6548967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6</a:t>
            </a:r>
          </a:p>
        </p:txBody>
      </p:sp>
      <p:sp>
        <p:nvSpPr>
          <p:cNvPr id="817" name="T817"/>
          <p:cNvSpPr txBox="1"/>
          <p:nvPr/>
        </p:nvSpPr>
        <p:spPr>
          <a:xfrm>
            <a:off x="7239000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7</a:t>
            </a:r>
          </a:p>
        </p:txBody>
      </p:sp>
      <p:sp>
        <p:nvSpPr>
          <p:cNvPr id="818" name="T818"/>
          <p:cNvSpPr txBox="1"/>
          <p:nvPr/>
        </p:nvSpPr>
        <p:spPr>
          <a:xfrm>
            <a:off x="7929033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8</a:t>
            </a:r>
          </a:p>
        </p:txBody>
      </p:sp>
      <p:sp>
        <p:nvSpPr>
          <p:cNvPr id="819" name="T819"/>
          <p:cNvSpPr txBox="1"/>
          <p:nvPr/>
        </p:nvSpPr>
        <p:spPr>
          <a:xfrm>
            <a:off x="8619067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9</a:t>
            </a:r>
          </a:p>
        </p:txBody>
      </p:sp>
      <p:sp>
        <p:nvSpPr>
          <p:cNvPr id="820" name="T820"/>
          <p:cNvSpPr txBox="1"/>
          <p:nvPr/>
        </p:nvSpPr>
        <p:spPr>
          <a:xfrm>
            <a:off x="9309100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10</a:t>
            </a:r>
          </a:p>
        </p:txBody>
      </p:sp>
      <p:sp>
        <p:nvSpPr>
          <p:cNvPr id="821" name="T821"/>
          <p:cNvSpPr txBox="1"/>
          <p:nvPr/>
        </p:nvSpPr>
        <p:spPr>
          <a:xfrm>
            <a:off x="9999133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11</a:t>
            </a:r>
          </a:p>
        </p:txBody>
      </p:sp>
      <p:sp>
        <p:nvSpPr>
          <p:cNvPr id="822" name="T822"/>
          <p:cNvSpPr txBox="1"/>
          <p:nvPr/>
        </p:nvSpPr>
        <p:spPr>
          <a:xfrm>
            <a:off x="10689167" y="1524000"/>
            <a:ext cx="690033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>
              <a:buNone/>
            </a:pPr>
            <a:r>
              <a:rPr lang="es-MX" sz="1400" b="1" dirty="0">
                <a:solidFill>
                  <a:srgbClr val="1E4E79"/>
                </a:solidFill>
              </a:rPr>
              <a:t>12</a:t>
            </a:r>
          </a:p>
        </p:txBody>
      </p:sp>
      <p:sp>
        <p:nvSpPr>
          <p:cNvPr id="809" name="T809"/>
          <p:cNvSpPr txBox="1"/>
          <p:nvPr/>
        </p:nvSpPr>
        <p:spPr>
          <a:xfrm>
            <a:off x="812800" y="1524000"/>
            <a:ext cx="2159000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spc="150" dirty="0">
                <a:solidFill>
                  <a:srgbClr val="102A43"/>
                </a:solidFill>
              </a:rPr>
              <a:t>MES</a:t>
            </a:r>
          </a:p>
        </p:txBody>
      </p:sp>
      <p:sp>
        <p:nvSpPr>
          <p:cNvPr id="830" name="R830"/>
          <p:cNvSpPr/>
          <p:nvPr/>
        </p:nvSpPr>
        <p:spPr>
          <a:xfrm>
            <a:off x="812800" y="1905000"/>
            <a:ext cx="10566400" cy="558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40" name="T840"/>
          <p:cNvSpPr txBox="1"/>
          <p:nvPr/>
        </p:nvSpPr>
        <p:spPr>
          <a:xfrm>
            <a:off x="965200" y="2070100"/>
            <a:ext cx="2108200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F1 · Planeación y arranque</a:t>
            </a:r>
          </a:p>
        </p:txBody>
      </p:sp>
      <p:sp>
        <p:nvSpPr>
          <p:cNvPr id="850" name="R850"/>
          <p:cNvSpPr/>
          <p:nvPr/>
        </p:nvSpPr>
        <p:spPr>
          <a:xfrm>
            <a:off x="3136900" y="2044700"/>
            <a:ext cx="1303867" cy="279400"/>
          </a:xfrm>
          <a:prstGeom prst="round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1" name="R831"/>
          <p:cNvSpPr/>
          <p:nvPr/>
        </p:nvSpPr>
        <p:spPr>
          <a:xfrm>
            <a:off x="812800" y="2590800"/>
            <a:ext cx="10566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41" name="T841"/>
          <p:cNvSpPr txBox="1"/>
          <p:nvPr/>
        </p:nvSpPr>
        <p:spPr>
          <a:xfrm>
            <a:off x="965200" y="2755900"/>
            <a:ext cx="2108200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F2 · Promoción y tamizaje</a:t>
            </a:r>
          </a:p>
        </p:txBody>
      </p:sp>
      <p:sp>
        <p:nvSpPr>
          <p:cNvPr id="851" name="R851"/>
          <p:cNvSpPr/>
          <p:nvPr/>
        </p:nvSpPr>
        <p:spPr>
          <a:xfrm>
            <a:off x="3826933" y="2730500"/>
            <a:ext cx="4754033" cy="279400"/>
          </a:xfrm>
          <a:prstGeom prst="roundRect">
            <a:avLst/>
          </a:prstGeom>
          <a:solidFill>
            <a:srgbClr val="1E4E79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2" name="R832"/>
          <p:cNvSpPr/>
          <p:nvPr/>
        </p:nvSpPr>
        <p:spPr>
          <a:xfrm>
            <a:off x="812800" y="3276600"/>
            <a:ext cx="10566400" cy="5588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42" name="T842"/>
          <p:cNvSpPr txBox="1"/>
          <p:nvPr/>
        </p:nvSpPr>
        <p:spPr>
          <a:xfrm>
            <a:off x="965200" y="3441700"/>
            <a:ext cx="2108200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F3 · Atención quirúrgica</a:t>
            </a:r>
          </a:p>
        </p:txBody>
      </p:sp>
      <p:sp>
        <p:nvSpPr>
          <p:cNvPr id="852" name="R852"/>
          <p:cNvSpPr/>
          <p:nvPr/>
        </p:nvSpPr>
        <p:spPr>
          <a:xfrm>
            <a:off x="4516967" y="3416300"/>
            <a:ext cx="6134100" cy="279400"/>
          </a:xfrm>
          <a:prstGeom prst="round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33" name="R833"/>
          <p:cNvSpPr/>
          <p:nvPr/>
        </p:nvSpPr>
        <p:spPr>
          <a:xfrm>
            <a:off x="812800" y="3962400"/>
            <a:ext cx="10566400" cy="558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43" name="T843"/>
          <p:cNvSpPr txBox="1"/>
          <p:nvPr/>
        </p:nvSpPr>
        <p:spPr>
          <a:xfrm>
            <a:off x="965200" y="4127500"/>
            <a:ext cx="2108200" cy="2540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1E4E79"/>
                </a:solidFill>
              </a:rPr>
              <a:t>F4 · Evaluación y reporte</a:t>
            </a:r>
          </a:p>
        </p:txBody>
      </p:sp>
      <p:sp>
        <p:nvSpPr>
          <p:cNvPr id="853" name="R853"/>
          <p:cNvSpPr/>
          <p:nvPr/>
        </p:nvSpPr>
        <p:spPr>
          <a:xfrm>
            <a:off x="9347200" y="4102100"/>
            <a:ext cx="1993900" cy="279400"/>
          </a:xfrm>
          <a:prstGeom prst="round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70" name="T870"/>
          <p:cNvSpPr txBox="1"/>
          <p:nvPr/>
        </p:nvSpPr>
        <p:spPr>
          <a:xfrm>
            <a:off x="812800" y="4851400"/>
            <a:ext cx="10566400" cy="2794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600" b="1" spc="150" dirty="0">
                <a:solidFill>
                  <a:srgbClr val="1E4E79"/>
                </a:solidFill>
                <a:latin typeface="Georgia"/>
              </a:rPr>
              <a:t>HITOS CRÍTICOS</a:t>
            </a:r>
          </a:p>
        </p:txBody>
      </p:sp>
      <p:sp>
        <p:nvSpPr>
          <p:cNvPr id="880" name="R880"/>
          <p:cNvSpPr/>
          <p:nvPr/>
        </p:nvSpPr>
        <p:spPr>
          <a:xfrm>
            <a:off x="8128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0" name="R890"/>
          <p:cNvSpPr/>
          <p:nvPr/>
        </p:nvSpPr>
        <p:spPr>
          <a:xfrm>
            <a:off x="8128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0" name="T900"/>
          <p:cNvSpPr txBox="1"/>
          <p:nvPr/>
        </p:nvSpPr>
        <p:spPr>
          <a:xfrm>
            <a:off x="9652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1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Firma del MOU</a:t>
            </a:r>
          </a:p>
        </p:txBody>
      </p:sp>
      <p:sp>
        <p:nvSpPr>
          <p:cNvPr id="881" name="R881"/>
          <p:cNvSpPr/>
          <p:nvPr/>
        </p:nvSpPr>
        <p:spPr>
          <a:xfrm>
            <a:off x="25781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1" name="R891"/>
          <p:cNvSpPr/>
          <p:nvPr/>
        </p:nvSpPr>
        <p:spPr>
          <a:xfrm>
            <a:off x="25781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1" name="T901"/>
          <p:cNvSpPr txBox="1"/>
          <p:nvPr/>
        </p:nvSpPr>
        <p:spPr>
          <a:xfrm>
            <a:off x="27305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2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Inicio de tamizaje</a:t>
            </a:r>
          </a:p>
        </p:txBody>
      </p:sp>
      <p:sp>
        <p:nvSpPr>
          <p:cNvPr id="882" name="R882"/>
          <p:cNvSpPr/>
          <p:nvPr/>
        </p:nvSpPr>
        <p:spPr>
          <a:xfrm>
            <a:off x="43434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2" name="R892"/>
          <p:cNvSpPr/>
          <p:nvPr/>
        </p:nvSpPr>
        <p:spPr>
          <a:xfrm>
            <a:off x="43434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2" name="T902"/>
          <p:cNvSpPr txBox="1"/>
          <p:nvPr/>
        </p:nvSpPr>
        <p:spPr>
          <a:xfrm>
            <a:off x="44958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3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Primera cirugía</a:t>
            </a:r>
          </a:p>
        </p:txBody>
      </p:sp>
      <p:sp>
        <p:nvSpPr>
          <p:cNvPr id="883" name="R883"/>
          <p:cNvSpPr/>
          <p:nvPr/>
        </p:nvSpPr>
        <p:spPr>
          <a:xfrm>
            <a:off x="61087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3" name="R893"/>
          <p:cNvSpPr/>
          <p:nvPr/>
        </p:nvSpPr>
        <p:spPr>
          <a:xfrm>
            <a:off x="61087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3" name="T903"/>
          <p:cNvSpPr txBox="1"/>
          <p:nvPr/>
        </p:nvSpPr>
        <p:spPr>
          <a:xfrm>
            <a:off x="62611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6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Informe intermedio</a:t>
            </a:r>
          </a:p>
        </p:txBody>
      </p:sp>
      <p:sp>
        <p:nvSpPr>
          <p:cNvPr id="884" name="R884"/>
          <p:cNvSpPr/>
          <p:nvPr/>
        </p:nvSpPr>
        <p:spPr>
          <a:xfrm>
            <a:off x="78740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4" name="R894"/>
          <p:cNvSpPr/>
          <p:nvPr/>
        </p:nvSpPr>
        <p:spPr>
          <a:xfrm>
            <a:off x="78740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4" name="T904"/>
          <p:cNvSpPr txBox="1"/>
          <p:nvPr/>
        </p:nvSpPr>
        <p:spPr>
          <a:xfrm>
            <a:off x="80264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11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Última cirugía</a:t>
            </a:r>
          </a:p>
        </p:txBody>
      </p:sp>
      <p:sp>
        <p:nvSpPr>
          <p:cNvPr id="885" name="R885"/>
          <p:cNvSpPr/>
          <p:nvPr/>
        </p:nvSpPr>
        <p:spPr>
          <a:xfrm>
            <a:off x="9639300" y="5232400"/>
            <a:ext cx="1689100" cy="889000"/>
          </a:xfrm>
          <a:prstGeom prst="rect">
            <a:avLst/>
          </a:prstGeom>
          <a:solidFill>
            <a:srgbClr val="EEF2F6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895" name="R895"/>
          <p:cNvSpPr/>
          <p:nvPr/>
        </p:nvSpPr>
        <p:spPr>
          <a:xfrm>
            <a:off x="9639300" y="5232400"/>
            <a:ext cx="1689100" cy="38100"/>
          </a:xfrm>
          <a:prstGeom prst="rect">
            <a:avLst/>
          </a:prstGeom>
          <a:solidFill>
            <a:srgbClr val="D4A017"/>
          </a:solidFill>
          <a:ln>
            <a:noFill/>
          </a:ln>
        </p:spPr>
        <p:txBody>
          <a:bodyPr lIns="0" tIns="0" rIns="0" bIns="0" anchor="ctr">
            <a:noAutofit/>
          </a:bodyPr>
          <a:lstStyle/>
          <a:p>
            <a:endParaRPr lang="es-MX"/>
          </a:p>
        </p:txBody>
      </p:sp>
      <p:sp>
        <p:nvSpPr>
          <p:cNvPr id="905" name="T905"/>
          <p:cNvSpPr txBox="1"/>
          <p:nvPr/>
        </p:nvSpPr>
        <p:spPr>
          <a:xfrm>
            <a:off x="9791700" y="5384800"/>
            <a:ext cx="1384300" cy="685800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l">
              <a:buNone/>
            </a:pPr>
            <a:r>
              <a:rPr lang="es-MX" sz="1400" b="1" dirty="0">
                <a:solidFill>
                  <a:srgbClr val="D4A017"/>
                </a:solidFill>
              </a:rPr>
              <a:t>Mes 12</a:t>
            </a:r>
          </a:p>
          <a:p>
            <a:pPr algn="l">
              <a:lnSpc>
                <a:spcPts val="1600"/>
              </a:lnSpc>
              <a:buNone/>
            </a:pPr>
            <a:r>
              <a:rPr lang="es-MX" sz="1400" dirty="0">
                <a:solidFill>
                  <a:srgbClr val="102A43"/>
                </a:solidFill>
              </a:rPr>
              <a:t>Informe final y auditoría</a:t>
            </a:r>
          </a:p>
        </p:txBody>
      </p:sp>
    </p:spTree>
    <p:extLst>
      <p:ext uri="{BB962C8B-B14F-4D97-AF65-F5344CB8AC3E}">
        <p14:creationId xmlns:p14="http://schemas.microsoft.com/office/powerpoint/2010/main" val="8702446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 [1785529972013]">
  <a:themeElements>
    <a:clrScheme name="Office">
      <a:dk1>
        <a:srgbClr val="102A43"/>
      </a:dk1>
      <a:lt1>
        <a:srgbClr val="FFFFFF"/>
      </a:lt1>
      <a:dk2>
        <a:srgbClr val="1E4E79"/>
      </a:dk2>
      <a:lt2>
        <a:srgbClr val="EEF2F6"/>
      </a:lt2>
      <a:accent1>
        <a:srgbClr val="1E4E79"/>
      </a:accent1>
      <a:accent2>
        <a:srgbClr val="D4A017"/>
      </a:accent2>
      <a:accent3>
        <a:srgbClr val="2E6DA4"/>
      </a:accent3>
      <a:accent4>
        <a:srgbClr val="A5B8C9"/>
      </a:accent4>
      <a:accent5>
        <a:srgbClr val="0F3355"/>
      </a:accent5>
      <a:accent6>
        <a:srgbClr val="B8860B"/>
      </a:accent6>
      <a:hlink>
        <a:srgbClr val="467886"/>
      </a:hlink>
      <a:folHlink>
        <a:srgbClr val="96607D"/>
      </a:folHlink>
    </a:clrScheme>
    <a:fontScheme name="Office">
      <a:majorFont>
        <a:latin typeface="Georgia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425F6C7-B5DD-7D42-B340-01B01CCD9A0A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728f523c-3f55-4eca-afe8-2ec46875d140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1099</Words>
  <Application>Microsoft Macintosh PowerPoint</Application>
  <PresentationFormat>Panorámica</PresentationFormat>
  <Paragraphs>193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Tema de Office [1785529972013]</vt:lpstr>
      <vt:lpstr>Visión Distrito 4140</vt:lpstr>
      <vt:lpstr>Resumen ejecutivo</vt:lpstr>
      <vt:lpstr>Descripción del problema</vt:lpstr>
      <vt:lpstr>La brecha de cobertura quirúrgica</vt:lpstr>
      <vt:lpstr>Comunidad beneficiaria</vt:lpstr>
      <vt:lpstr>Objetivos y metas medibles</vt:lpstr>
      <vt:lpstr>Modelo operativo de siete etapas</vt:lpstr>
      <vt:lpstr>Socio ejecutor: Fundación Veamos México</vt:lpstr>
      <vt:lpstr>Cronograma de ejecución · 12 meses</vt:lpstr>
      <vt:lpstr>Presupuesto, gobernanza y sostenibilidad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LUIS A. ALANIS VILLARREAL</dc:creator>
  <cp:lastModifiedBy>DR. LUIS A. ALANIS VILLARREAL</cp:lastModifiedBy>
  <cp:revision>2</cp:revision>
  <dcterms:created xsi:type="dcterms:W3CDTF">2026-07-31T20:25:02Z</dcterms:created>
  <dcterms:modified xsi:type="dcterms:W3CDTF">2026-07-31T22:41:02Z</dcterms:modified>
</cp:coreProperties>
</file>